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1430000" cy="6489700"/>
  <p:notesSz cx="11430000" cy="648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28102" y="2157285"/>
            <a:ext cx="8574405" cy="759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157B7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4276" y="3728243"/>
            <a:ext cx="9821446" cy="843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15203F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157B7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15203F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157B7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7466" y="1270127"/>
            <a:ext cx="3836670" cy="350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1" i="0">
                <a:solidFill>
                  <a:srgbClr val="3157B7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157B7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525"/>
            <a:ext cx="11430000" cy="6429375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7466" y="481361"/>
            <a:ext cx="10215067" cy="575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157B7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7466" y="1253667"/>
            <a:ext cx="4908550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15203F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searchgate.net/publication/360506885_Pneumothorax_Segmentation_from_Chest_X-Rays_Using_U-NetU-Net_Architectures?utm_source=chatgpt.com" TargetMode="External"/><Relationship Id="rId3" Type="http://schemas.openxmlformats.org/officeDocument/2006/relationships/hyperlink" Target="https://www.researchgate.net/publication/365423612_Pneumothorax_segmentation_of_chest_X-rays_using_improved_UNet?utm_source=chatgpt.com" TargetMode="External"/><Relationship Id="rId4" Type="http://schemas.openxmlformats.org/officeDocument/2006/relationships/hyperlink" Target="https://www.researchgate.net/publication/352817671_Chest_X-ray_pneumothorax_segmentation_using_U-Net_with_EfficientNet_and_ResNet_architectures?utm_source=chatgpt.com" TargetMode="External"/><Relationship Id="rId5" Type="http://schemas.openxmlformats.org/officeDocument/2006/relationships/hyperlink" Target="https://arxiv.org/abs/2009.02805?utm_source=chatgpt.com" TargetMode="External"/><Relationship Id="rId6" Type="http://schemas.openxmlformats.org/officeDocument/2006/relationships/hyperlink" Target="https://arxiv.org/abs/1512.03385?utm_source=chatgpt.com" TargetMode="External"/><Relationship Id="rId7" Type="http://schemas.openxmlformats.org/officeDocument/2006/relationships/hyperlink" Target="https://arxiv.org/abs/1905.11946" TargetMode="External"/><Relationship Id="rId8" Type="http://schemas.openxmlformats.org/officeDocument/2006/relationships/hyperlink" Target="https://www.kaggle.com/competitions/siim-acr-pneumothorax-segmentation" TargetMode="External"/><Relationship Id="rId9" Type="http://schemas.openxmlformats.org/officeDocument/2006/relationships/hyperlink" Target="https://gamma.app/?utm_source=made-with-gamma" TargetMode="External"/><Relationship Id="rId10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66" y="602157"/>
            <a:ext cx="7698740" cy="210185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05400"/>
              </a:lnSpc>
              <a:spcBef>
                <a:spcPts val="130"/>
              </a:spcBef>
            </a:pPr>
            <a:r>
              <a:rPr dirty="0" sz="4300"/>
              <a:t>Deep</a:t>
            </a:r>
            <a:r>
              <a:rPr dirty="0" sz="4300" spc="100"/>
              <a:t> </a:t>
            </a:r>
            <a:r>
              <a:rPr dirty="0" sz="4300" spc="110"/>
              <a:t>Learning-</a:t>
            </a:r>
            <a:r>
              <a:rPr dirty="0" sz="4300" spc="50"/>
              <a:t>Based </a:t>
            </a:r>
            <a:r>
              <a:rPr dirty="0" sz="4300" spc="90"/>
              <a:t>Pneumothorax</a:t>
            </a:r>
            <a:r>
              <a:rPr dirty="0" sz="4300" spc="145"/>
              <a:t> </a:t>
            </a:r>
            <a:r>
              <a:rPr dirty="0" sz="4300" spc="80"/>
              <a:t>Segmentation </a:t>
            </a:r>
            <a:r>
              <a:rPr dirty="0" sz="4300"/>
              <a:t>for</a:t>
            </a:r>
            <a:r>
              <a:rPr dirty="0" sz="4300" spc="165"/>
              <a:t> </a:t>
            </a:r>
            <a:r>
              <a:rPr dirty="0" sz="4300" spc="125"/>
              <a:t>Clinical</a:t>
            </a:r>
            <a:r>
              <a:rPr dirty="0" sz="4300" spc="170"/>
              <a:t> </a:t>
            </a:r>
            <a:r>
              <a:rPr dirty="0" sz="4300" spc="70"/>
              <a:t>Decision</a:t>
            </a:r>
            <a:r>
              <a:rPr dirty="0" sz="4300" spc="170"/>
              <a:t> </a:t>
            </a:r>
            <a:r>
              <a:rPr dirty="0" sz="4300" spc="60"/>
              <a:t>Support</a:t>
            </a:r>
            <a:endParaRPr sz="43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4950" y="666749"/>
            <a:ext cx="1552574" cy="14954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936651" y="3027546"/>
            <a:ext cx="2886710" cy="2025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86360" marR="5080" indent="1515110">
              <a:lnSpc>
                <a:spcPct val="133100"/>
              </a:lnSpc>
              <a:spcBef>
                <a:spcPts val="95"/>
              </a:spcBef>
            </a:pP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Presented</a:t>
            </a:r>
            <a:r>
              <a:rPr dirty="0" sz="1550" spc="10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25" b="1">
                <a:solidFill>
                  <a:srgbClr val="3157B7"/>
                </a:solidFill>
                <a:latin typeface="Cambria"/>
                <a:cs typeface="Cambria"/>
              </a:rPr>
              <a:t>by: </a:t>
            </a:r>
            <a:r>
              <a:rPr dirty="0" sz="1550" spc="55" b="1">
                <a:solidFill>
                  <a:srgbClr val="3157B7"/>
                </a:solidFill>
                <a:latin typeface="Cambria"/>
                <a:cs typeface="Cambria"/>
              </a:rPr>
              <a:t>Mudra</a:t>
            </a:r>
            <a:r>
              <a:rPr dirty="0" sz="1550" spc="8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Bhedi</a:t>
            </a:r>
            <a:r>
              <a:rPr dirty="0" sz="1550" spc="8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10" b="1">
                <a:solidFill>
                  <a:srgbClr val="3157B7"/>
                </a:solidFill>
                <a:latin typeface="Cambria"/>
                <a:cs typeface="Cambria"/>
              </a:rPr>
              <a:t>(U22EC002)</a:t>
            </a:r>
            <a:endParaRPr sz="1550">
              <a:latin typeface="Cambria"/>
              <a:cs typeface="Cambria"/>
            </a:endParaRPr>
          </a:p>
          <a:p>
            <a:pPr algn="just" marL="553085" marR="5080" indent="-467359">
              <a:lnSpc>
                <a:spcPct val="104800"/>
              </a:lnSpc>
              <a:spcBef>
                <a:spcPts val="525"/>
              </a:spcBef>
            </a:pPr>
            <a:r>
              <a:rPr dirty="0" sz="1550" spc="55" b="1">
                <a:solidFill>
                  <a:srgbClr val="3157B7"/>
                </a:solidFill>
                <a:latin typeface="Cambria"/>
                <a:cs typeface="Cambria"/>
              </a:rPr>
              <a:t>Shubham</a:t>
            </a:r>
            <a:r>
              <a:rPr dirty="0" sz="1550" spc="15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Kamble</a:t>
            </a:r>
            <a:r>
              <a:rPr dirty="0" sz="1550" spc="15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35" b="1">
                <a:solidFill>
                  <a:srgbClr val="3157B7"/>
                </a:solidFill>
                <a:latin typeface="Cambria"/>
                <a:cs typeface="Cambria"/>
              </a:rPr>
              <a:t>(U22EC011) </a:t>
            </a:r>
            <a:r>
              <a:rPr dirty="0" sz="1550" spc="145" b="1">
                <a:solidFill>
                  <a:srgbClr val="3157B7"/>
                </a:solidFill>
                <a:latin typeface="Cambria"/>
                <a:cs typeface="Cambria"/>
              </a:rPr>
              <a:t>Jiya</a:t>
            </a:r>
            <a:r>
              <a:rPr dirty="0" sz="1550" spc="13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Parmar</a:t>
            </a:r>
            <a:r>
              <a:rPr dirty="0" sz="1550" spc="13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10" b="1">
                <a:solidFill>
                  <a:srgbClr val="3157B7"/>
                </a:solidFill>
                <a:latin typeface="Cambria"/>
                <a:cs typeface="Cambria"/>
              </a:rPr>
              <a:t>(U22EC058)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B.Tech</a:t>
            </a:r>
            <a:r>
              <a:rPr dirty="0" sz="1550" spc="11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IV,</a:t>
            </a:r>
            <a:r>
              <a:rPr dirty="0" sz="1550" spc="11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7th</a:t>
            </a:r>
            <a:r>
              <a:rPr dirty="0" sz="1550" spc="12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10" b="1">
                <a:solidFill>
                  <a:srgbClr val="3157B7"/>
                </a:solidFill>
                <a:latin typeface="Cambria"/>
                <a:cs typeface="Cambria"/>
              </a:rPr>
              <a:t>Semester</a:t>
            </a:r>
            <a:endParaRPr sz="15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Guide:</a:t>
            </a:r>
            <a:r>
              <a:rPr dirty="0" sz="1550" spc="1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10" b="1">
                <a:solidFill>
                  <a:srgbClr val="3157B7"/>
                </a:solidFill>
                <a:latin typeface="Cambria"/>
                <a:cs typeface="Cambria"/>
              </a:rPr>
              <a:t>Dr.</a:t>
            </a:r>
            <a:r>
              <a:rPr dirty="0" sz="1550" spc="2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95" b="1">
                <a:solidFill>
                  <a:srgbClr val="3157B7"/>
                </a:solidFill>
                <a:latin typeface="Cambria"/>
                <a:cs typeface="Cambria"/>
              </a:rPr>
              <a:t>Jignesh</a:t>
            </a:r>
            <a:r>
              <a:rPr dirty="0" sz="1550" spc="2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100" b="1">
                <a:solidFill>
                  <a:srgbClr val="3157B7"/>
                </a:solidFill>
                <a:latin typeface="Cambria"/>
                <a:cs typeface="Cambria"/>
              </a:rPr>
              <a:t>N.</a:t>
            </a:r>
            <a:r>
              <a:rPr dirty="0" sz="1550" spc="2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55" b="1">
                <a:solidFill>
                  <a:srgbClr val="3157B7"/>
                </a:solidFill>
                <a:latin typeface="Cambria"/>
                <a:cs typeface="Cambria"/>
              </a:rPr>
              <a:t>Sarvaiya</a:t>
            </a:r>
            <a:endParaRPr sz="1550">
              <a:latin typeface="Cambria"/>
              <a:cs typeface="Cambria"/>
            </a:endParaRPr>
          </a:p>
        </p:txBody>
      </p:sp>
      <p:pic>
        <p:nvPicPr>
          <p:cNvPr id="5" name="object 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600" spc="185"/>
              <a:t>Why</a:t>
            </a:r>
            <a:r>
              <a:rPr dirty="0" sz="2600" spc="180"/>
              <a:t> </a:t>
            </a:r>
            <a:r>
              <a:rPr dirty="0" sz="2600"/>
              <a:t>Autoencoders</a:t>
            </a:r>
            <a:r>
              <a:rPr dirty="0" sz="2600" spc="185"/>
              <a:t> </a:t>
            </a:r>
            <a:r>
              <a:rPr dirty="0" sz="2600"/>
              <a:t>in</a:t>
            </a:r>
            <a:r>
              <a:rPr dirty="0" sz="2600" spc="185"/>
              <a:t> </a:t>
            </a:r>
            <a:r>
              <a:rPr dirty="0" sz="2600" spc="90"/>
              <a:t>Medical</a:t>
            </a:r>
            <a:r>
              <a:rPr dirty="0" sz="2600" spc="185"/>
              <a:t> </a:t>
            </a:r>
            <a:r>
              <a:rPr dirty="0" sz="2600" spc="70"/>
              <a:t>Imaging?</a:t>
            </a:r>
            <a:endParaRPr sz="2600"/>
          </a:p>
        </p:txBody>
      </p:sp>
      <p:sp>
        <p:nvSpPr>
          <p:cNvPr id="3" name="object 3" descr=""/>
          <p:cNvSpPr txBox="1"/>
          <p:nvPr/>
        </p:nvSpPr>
        <p:spPr>
          <a:xfrm>
            <a:off x="607466" y="1551171"/>
            <a:ext cx="9995535" cy="787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06900"/>
              </a:lnSpc>
              <a:spcBef>
                <a:spcPts val="130"/>
              </a:spcBef>
            </a:pPr>
            <a:r>
              <a:rPr dirty="0" sz="1550" spc="185">
                <a:solidFill>
                  <a:srgbClr val="5E97F1"/>
                </a:solidFill>
                <a:latin typeface="Cambria"/>
                <a:cs typeface="Cambria"/>
              </a:rPr>
              <a:t>An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 Autoencoder</a:t>
            </a:r>
            <a:r>
              <a:rPr dirty="0" sz="15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90">
                <a:solidFill>
                  <a:srgbClr val="5E97F1"/>
                </a:solidFill>
                <a:latin typeface="Cambria"/>
                <a:cs typeface="Cambria"/>
              </a:rPr>
              <a:t>is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95">
                <a:solidFill>
                  <a:srgbClr val="5E97F1"/>
                </a:solidFill>
                <a:latin typeface="Cambria"/>
                <a:cs typeface="Cambria"/>
              </a:rPr>
              <a:t>a</a:t>
            </a:r>
            <a:r>
              <a:rPr dirty="0" sz="15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70">
                <a:solidFill>
                  <a:srgbClr val="5E97F1"/>
                </a:solidFill>
                <a:latin typeface="Cambria"/>
                <a:cs typeface="Cambria"/>
              </a:rPr>
              <a:t>type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50">
                <a:solidFill>
                  <a:srgbClr val="5E97F1"/>
                </a:solidFill>
                <a:latin typeface="Cambria"/>
                <a:cs typeface="Cambria"/>
              </a:rPr>
              <a:t>of</a:t>
            </a:r>
            <a:r>
              <a:rPr dirty="0" sz="15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neural </a:t>
            </a:r>
            <a:r>
              <a:rPr dirty="0" sz="1550" spc="80">
                <a:solidFill>
                  <a:srgbClr val="5E97F1"/>
                </a:solidFill>
                <a:latin typeface="Cambria"/>
                <a:cs typeface="Cambria"/>
              </a:rPr>
              <a:t>network </a:t>
            </a:r>
            <a:r>
              <a:rPr dirty="0" sz="1550" spc="90">
                <a:solidFill>
                  <a:srgbClr val="5E97F1"/>
                </a:solidFill>
                <a:latin typeface="Cambria"/>
                <a:cs typeface="Cambria"/>
              </a:rPr>
              <a:t>designed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>
                <a:solidFill>
                  <a:srgbClr val="5E97F1"/>
                </a:solidFill>
                <a:latin typeface="Cambria"/>
                <a:cs typeface="Cambria"/>
              </a:rPr>
              <a:t>to</a:t>
            </a:r>
            <a:r>
              <a:rPr dirty="0" sz="15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learn </a:t>
            </a:r>
            <a:r>
              <a:rPr dirty="0" sz="1550" spc="85">
                <a:solidFill>
                  <a:srgbClr val="5E97F1"/>
                </a:solidFill>
                <a:latin typeface="Cambria"/>
                <a:cs typeface="Cambria"/>
              </a:rPr>
              <a:t>compressed</a:t>
            </a:r>
            <a:r>
              <a:rPr dirty="0" sz="15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>
                <a:solidFill>
                  <a:srgbClr val="5E97F1"/>
                </a:solidFill>
                <a:latin typeface="Cambria"/>
                <a:cs typeface="Cambria"/>
              </a:rPr>
              <a:t>(latent)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representations</a:t>
            </a:r>
            <a:r>
              <a:rPr dirty="0" sz="15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50">
                <a:solidFill>
                  <a:srgbClr val="5E97F1"/>
                </a:solidFill>
                <a:latin typeface="Cambria"/>
                <a:cs typeface="Cambria"/>
              </a:rPr>
              <a:t>of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input </a:t>
            </a:r>
            <a:r>
              <a:rPr dirty="0" sz="1550" spc="70">
                <a:solidFill>
                  <a:srgbClr val="5E97F1"/>
                </a:solidFill>
                <a:latin typeface="Cambria"/>
                <a:cs typeface="Cambria"/>
              </a:rPr>
              <a:t>data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70">
                <a:solidFill>
                  <a:srgbClr val="5E97F1"/>
                </a:solidFill>
                <a:latin typeface="Cambria"/>
                <a:cs typeface="Cambria"/>
              </a:rPr>
              <a:t>by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100">
                <a:solidFill>
                  <a:srgbClr val="5E97F1"/>
                </a:solidFill>
                <a:latin typeface="Cambria"/>
                <a:cs typeface="Cambria"/>
              </a:rPr>
              <a:t>encoding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>
                <a:solidFill>
                  <a:srgbClr val="5E97F1"/>
                </a:solidFill>
                <a:latin typeface="Cambria"/>
                <a:cs typeface="Cambria"/>
              </a:rPr>
              <a:t>it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into</a:t>
            </a:r>
            <a:r>
              <a:rPr dirty="0" sz="15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95">
                <a:solidFill>
                  <a:srgbClr val="5E97F1"/>
                </a:solidFill>
                <a:latin typeface="Cambria"/>
                <a:cs typeface="Cambria"/>
              </a:rPr>
              <a:t>a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55">
                <a:solidFill>
                  <a:srgbClr val="5E97F1"/>
                </a:solidFill>
                <a:latin typeface="Cambria"/>
                <a:cs typeface="Cambria"/>
              </a:rPr>
              <a:t>lower-</a:t>
            </a:r>
            <a:r>
              <a:rPr dirty="0" sz="1550" spc="100">
                <a:solidFill>
                  <a:srgbClr val="5E97F1"/>
                </a:solidFill>
                <a:latin typeface="Cambria"/>
                <a:cs typeface="Cambria"/>
              </a:rPr>
              <a:t>dimensional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90">
                <a:solidFill>
                  <a:srgbClr val="5E97F1"/>
                </a:solidFill>
                <a:latin typeface="Cambria"/>
                <a:cs typeface="Cambria"/>
              </a:rPr>
              <a:t>space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105">
                <a:solidFill>
                  <a:srgbClr val="5E97F1"/>
                </a:solidFill>
                <a:latin typeface="Cambria"/>
                <a:cs typeface="Cambria"/>
              </a:rPr>
              <a:t>and</a:t>
            </a:r>
            <a:r>
              <a:rPr dirty="0" sz="15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95">
                <a:solidFill>
                  <a:srgbClr val="5E97F1"/>
                </a:solidFill>
                <a:latin typeface="Cambria"/>
                <a:cs typeface="Cambria"/>
              </a:rPr>
              <a:t>then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80">
                <a:solidFill>
                  <a:srgbClr val="5E97F1"/>
                </a:solidFill>
                <a:latin typeface="Cambria"/>
                <a:cs typeface="Cambria"/>
              </a:rPr>
              <a:t>reconstructing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70">
                <a:solidFill>
                  <a:srgbClr val="5E97F1"/>
                </a:solidFill>
                <a:latin typeface="Cambria"/>
                <a:cs typeface="Cambria"/>
              </a:rPr>
              <a:t>the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original</a:t>
            </a:r>
            <a:r>
              <a:rPr dirty="0" sz="15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110">
                <a:solidFill>
                  <a:srgbClr val="5E97F1"/>
                </a:solidFill>
                <a:latin typeface="Cambria"/>
                <a:cs typeface="Cambria"/>
              </a:rPr>
              <a:t>image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75">
                <a:solidFill>
                  <a:srgbClr val="5E97F1"/>
                </a:solidFill>
                <a:latin typeface="Cambria"/>
                <a:cs typeface="Cambria"/>
              </a:rPr>
              <a:t>from</a:t>
            </a:r>
            <a:r>
              <a:rPr dirty="0" sz="1550" spc="6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550" spc="55">
                <a:solidFill>
                  <a:srgbClr val="5E97F1"/>
                </a:solidFill>
                <a:latin typeface="Cambria"/>
                <a:cs typeface="Cambria"/>
              </a:rPr>
              <a:t>that </a:t>
            </a:r>
            <a:r>
              <a:rPr dirty="0" sz="1550" spc="50">
                <a:solidFill>
                  <a:srgbClr val="5E97F1"/>
                </a:solidFill>
                <a:latin typeface="Cambria"/>
                <a:cs typeface="Cambria"/>
              </a:rPr>
              <a:t>representation.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8175" y="314324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36099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408622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4552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48196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8175" y="507682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07466" y="2654966"/>
            <a:ext cx="4389755" cy="2518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Benefits</a:t>
            </a:r>
            <a:r>
              <a:rPr dirty="0" sz="1550" spc="20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of</a:t>
            </a:r>
            <a:r>
              <a:rPr dirty="0" sz="1550" spc="20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Autoencoder</a:t>
            </a:r>
            <a:r>
              <a:rPr dirty="0" sz="1550" spc="20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10" b="1">
                <a:solidFill>
                  <a:srgbClr val="3157B7"/>
                </a:solidFill>
                <a:latin typeface="Cambria"/>
                <a:cs typeface="Cambria"/>
              </a:rPr>
              <a:t>Pretraining</a:t>
            </a:r>
            <a:endParaRPr sz="1550">
              <a:latin typeface="Cambria"/>
              <a:cs typeface="Cambria"/>
            </a:endParaRPr>
          </a:p>
          <a:p>
            <a:pPr marL="224790" marR="436245">
              <a:lnSpc>
                <a:spcPct val="131000"/>
              </a:lnSpc>
              <a:spcBef>
                <a:spcPts val="875"/>
              </a:spcBef>
            </a:pP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Learns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rib</a:t>
            </a:r>
            <a:r>
              <a:rPr dirty="0" sz="105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distribution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patterns</a:t>
            </a:r>
            <a:r>
              <a:rPr dirty="0" sz="105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other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repeating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anatomical structures</a:t>
            </a:r>
            <a:endParaRPr sz="1050">
              <a:latin typeface="Roboto"/>
              <a:cs typeface="Roboto"/>
            </a:endParaRPr>
          </a:p>
          <a:p>
            <a:pPr marL="224790" marR="393700">
              <a:lnSpc>
                <a:spcPct val="136900"/>
              </a:lnSpc>
              <a:spcBef>
                <a:spcPts val="300"/>
              </a:spcBef>
            </a:pP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Captures</a:t>
            </a:r>
            <a:r>
              <a:rPr dirty="0" sz="1050" spc="-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lung</a:t>
            </a:r>
            <a:r>
              <a:rPr dirty="0" sz="1050" spc="-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shapes</a:t>
            </a:r>
            <a:r>
              <a:rPr dirty="0" sz="105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050" spc="-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pleural</a:t>
            </a:r>
            <a:r>
              <a:rPr dirty="0" sz="105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boundaries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improving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spatial understanding</a:t>
            </a:r>
            <a:endParaRPr sz="1050">
              <a:latin typeface="Roboto"/>
              <a:cs typeface="Roboto"/>
            </a:endParaRPr>
          </a:p>
          <a:p>
            <a:pPr marL="224790" marR="5080" indent="-635">
              <a:lnSpc>
                <a:spcPct val="131000"/>
              </a:lnSpc>
              <a:spcBef>
                <a:spcPts val="370"/>
              </a:spcBef>
            </a:pP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Provides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encoder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weights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aligned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radiography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domain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unlike ImageNet</a:t>
            </a:r>
            <a:endParaRPr sz="1050">
              <a:latin typeface="Roboto"/>
              <a:cs typeface="Roboto"/>
            </a:endParaRPr>
          </a:p>
          <a:p>
            <a:pPr marL="224790" marR="918210">
              <a:lnSpc>
                <a:spcPts val="2100"/>
              </a:lnSpc>
              <a:spcBef>
                <a:spcPts val="135"/>
              </a:spcBef>
            </a:pP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Reduces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dependence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05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limited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labeled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medical</a:t>
            </a:r>
            <a:r>
              <a:rPr dirty="0" sz="1050" spc="-20" b="1">
                <a:solidFill>
                  <a:srgbClr val="15203F"/>
                </a:solidFill>
                <a:latin typeface="Roboto"/>
                <a:cs typeface="Roboto"/>
              </a:rPr>
              <a:t> data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Accelerates</a:t>
            </a:r>
            <a:r>
              <a:rPr dirty="0" sz="1050" spc="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convergence</a:t>
            </a:r>
            <a:r>
              <a:rPr dirty="0" sz="1050" spc="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during</a:t>
            </a:r>
            <a:r>
              <a:rPr dirty="0" sz="10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10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training</a:t>
            </a:r>
            <a:endParaRPr sz="1050">
              <a:latin typeface="Roboto"/>
              <a:cs typeface="Roboto"/>
            </a:endParaRPr>
          </a:p>
          <a:p>
            <a:pPr marL="224790">
              <a:lnSpc>
                <a:spcPct val="100000"/>
              </a:lnSpc>
              <a:spcBef>
                <a:spcPts val="555"/>
              </a:spcBef>
            </a:pP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Enhances</a:t>
            </a:r>
            <a:r>
              <a:rPr dirty="0" sz="1050" spc="-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performance</a:t>
            </a:r>
            <a:r>
              <a:rPr dirty="0" sz="1050" spc="-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noisy,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70">
                <a:solidFill>
                  <a:srgbClr val="15203F"/>
                </a:solidFill>
                <a:latin typeface="Roboto"/>
                <a:cs typeface="Roboto"/>
              </a:rPr>
              <a:t>low-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contrast,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or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ambiguous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regions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81625" y="314324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381625" y="340042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381625" y="365760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348084" y="2654966"/>
            <a:ext cx="4171315" cy="10991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spc="70" b="1">
                <a:solidFill>
                  <a:srgbClr val="3157B7"/>
                </a:solidFill>
                <a:latin typeface="Cambria"/>
                <a:cs typeface="Cambria"/>
              </a:rPr>
              <a:t>How</a:t>
            </a:r>
            <a:r>
              <a:rPr dirty="0" sz="1550" spc="4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It</a:t>
            </a:r>
            <a:r>
              <a:rPr dirty="0" sz="1550" spc="4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20" b="1">
                <a:solidFill>
                  <a:srgbClr val="3157B7"/>
                </a:solidFill>
                <a:latin typeface="Cambria"/>
                <a:cs typeface="Cambria"/>
              </a:rPr>
              <a:t>Works</a:t>
            </a:r>
            <a:endParaRPr sz="1550">
              <a:latin typeface="Cambria"/>
              <a:cs typeface="Cambria"/>
            </a:endParaRPr>
          </a:p>
          <a:p>
            <a:pPr marL="224790">
              <a:lnSpc>
                <a:spcPct val="100000"/>
              </a:lnSpc>
              <a:spcBef>
                <a:spcPts val="1265"/>
              </a:spcBef>
            </a:pP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Encoder:</a:t>
            </a:r>
            <a:r>
              <a:rPr dirty="0" sz="1050" spc="-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Compresses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input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image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into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compact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latent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vector</a:t>
            </a:r>
            <a:endParaRPr sz="1050">
              <a:latin typeface="Roboto"/>
              <a:cs typeface="Roboto"/>
            </a:endParaRPr>
          </a:p>
          <a:p>
            <a:pPr marL="224790">
              <a:lnSpc>
                <a:spcPct val="100000"/>
              </a:lnSpc>
              <a:spcBef>
                <a:spcPts val="765"/>
              </a:spcBef>
            </a:pP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Latent</a:t>
            </a:r>
            <a:r>
              <a:rPr dirty="0" sz="105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Space: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Stores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essential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structural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features</a:t>
            </a:r>
            <a:endParaRPr sz="1050">
              <a:latin typeface="Roboto"/>
              <a:cs typeface="Roboto"/>
            </a:endParaRPr>
          </a:p>
          <a:p>
            <a:pPr marL="224790">
              <a:lnSpc>
                <a:spcPct val="100000"/>
              </a:lnSpc>
              <a:spcBef>
                <a:spcPts val="765"/>
              </a:spcBef>
            </a:pP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Decoder:</a:t>
            </a:r>
            <a:r>
              <a:rPr dirty="0" sz="105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Reconstructs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original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image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from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latent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vector</a:t>
            </a:r>
            <a:endParaRPr sz="1050">
              <a:latin typeface="Roboto"/>
              <a:cs typeface="Roboto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3924300"/>
            <a:ext cx="3686174" cy="1743075"/>
          </a:xfrm>
          <a:prstGeom prst="rect">
            <a:avLst/>
          </a:prstGeom>
        </p:spPr>
      </p:pic>
      <p:pic>
        <p:nvPicPr>
          <p:cNvPr id="16" name="object 16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60"/>
              <a:t>Challenges</a:t>
            </a:r>
            <a:r>
              <a:rPr dirty="0" spc="90"/>
              <a:t> </a:t>
            </a:r>
            <a:r>
              <a:rPr dirty="0"/>
              <a:t>in</a:t>
            </a:r>
            <a:r>
              <a:rPr dirty="0" spc="90"/>
              <a:t> </a:t>
            </a:r>
            <a:r>
              <a:rPr dirty="0" spc="85"/>
              <a:t>Medical</a:t>
            </a:r>
            <a:r>
              <a:rPr dirty="0" spc="95"/>
              <a:t> </a:t>
            </a:r>
            <a:r>
              <a:rPr dirty="0" spc="50"/>
              <a:t>Image</a:t>
            </a:r>
            <a:r>
              <a:rPr dirty="0" spc="90"/>
              <a:t> </a:t>
            </a:r>
            <a:r>
              <a:rPr dirty="0" spc="-10"/>
              <a:t>Segmentation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38175" y="13620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38175" y="18668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3717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28670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3718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38766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39395" marR="5080">
              <a:lnSpc>
                <a:spcPct val="136400"/>
              </a:lnSpc>
              <a:spcBef>
                <a:spcPts val="95"/>
              </a:spcBef>
            </a:pPr>
            <a:r>
              <a:rPr dirty="0" b="1">
                <a:latin typeface="Roboto"/>
                <a:cs typeface="Roboto"/>
              </a:rPr>
              <a:t>Extreme Class</a:t>
            </a:r>
            <a:r>
              <a:rPr dirty="0" spc="5" b="1">
                <a:latin typeface="Roboto"/>
                <a:cs typeface="Roboto"/>
              </a:rPr>
              <a:t> </a:t>
            </a:r>
            <a:r>
              <a:rPr dirty="0" b="1">
                <a:latin typeface="Roboto"/>
                <a:cs typeface="Roboto"/>
              </a:rPr>
              <a:t>Imbalance:</a:t>
            </a:r>
            <a:r>
              <a:rPr dirty="0" spc="5" b="1">
                <a:latin typeface="Roboto"/>
                <a:cs typeface="Roboto"/>
              </a:rPr>
              <a:t> </a:t>
            </a:r>
            <a:r>
              <a:rPr dirty="0" spc="-10"/>
              <a:t>Pneumothorax</a:t>
            </a:r>
            <a:r>
              <a:rPr dirty="0" spc="5"/>
              <a:t> </a:t>
            </a:r>
            <a:r>
              <a:rPr dirty="0"/>
              <a:t>regions</a:t>
            </a:r>
            <a:r>
              <a:rPr dirty="0" spc="5"/>
              <a:t> </a:t>
            </a:r>
            <a:r>
              <a:rPr dirty="0"/>
              <a:t>often</a:t>
            </a:r>
            <a:r>
              <a:rPr dirty="0" spc="5"/>
              <a:t> </a:t>
            </a:r>
            <a:r>
              <a:rPr dirty="0"/>
              <a:t>occupy</a:t>
            </a:r>
            <a:r>
              <a:rPr dirty="0" spc="5"/>
              <a:t> </a:t>
            </a:r>
            <a:r>
              <a:rPr dirty="0" b="1">
                <a:latin typeface="Roboto"/>
                <a:cs typeface="Roboto"/>
              </a:rPr>
              <a:t>&lt;1%</a:t>
            </a:r>
            <a:r>
              <a:rPr dirty="0" spc="5" b="1">
                <a:latin typeface="Roboto"/>
                <a:cs typeface="Roboto"/>
              </a:rPr>
              <a:t> </a:t>
            </a:r>
            <a:r>
              <a:rPr dirty="0"/>
              <a:t>of</a:t>
            </a:r>
            <a:r>
              <a:rPr dirty="0" spc="5"/>
              <a:t> </a:t>
            </a:r>
            <a:r>
              <a:rPr dirty="0" spc="-25"/>
              <a:t>the </a:t>
            </a:r>
            <a:r>
              <a:rPr dirty="0"/>
              <a:t>image,</a:t>
            </a:r>
            <a:r>
              <a:rPr dirty="0" spc="-20"/>
              <a:t> </a:t>
            </a:r>
            <a:r>
              <a:rPr dirty="0"/>
              <a:t>making</a:t>
            </a:r>
            <a:r>
              <a:rPr dirty="0" spc="-15"/>
              <a:t> </a:t>
            </a:r>
            <a:r>
              <a:rPr dirty="0" spc="-10"/>
              <a:t>training</a:t>
            </a:r>
            <a:r>
              <a:rPr dirty="0" spc="-15"/>
              <a:t> </a:t>
            </a:r>
            <a:r>
              <a:rPr dirty="0" spc="-10"/>
              <a:t>unstable.</a:t>
            </a:r>
          </a:p>
          <a:p>
            <a:pPr marL="239395" marR="153670">
              <a:lnSpc>
                <a:spcPct val="136400"/>
              </a:lnSpc>
              <a:spcBef>
                <a:spcPts val="375"/>
              </a:spcBef>
            </a:pPr>
            <a:r>
              <a:rPr dirty="0" b="1">
                <a:latin typeface="Roboto"/>
                <a:cs typeface="Roboto"/>
              </a:rPr>
              <a:t>Anatomical</a:t>
            </a:r>
            <a:r>
              <a:rPr dirty="0" spc="-25" b="1">
                <a:latin typeface="Roboto"/>
                <a:cs typeface="Roboto"/>
              </a:rPr>
              <a:t> </a:t>
            </a:r>
            <a:r>
              <a:rPr dirty="0" b="1">
                <a:latin typeface="Roboto"/>
                <a:cs typeface="Roboto"/>
              </a:rPr>
              <a:t>Ambiguity:</a:t>
            </a:r>
            <a:r>
              <a:rPr dirty="0" spc="-25" b="1">
                <a:latin typeface="Roboto"/>
                <a:cs typeface="Roboto"/>
              </a:rPr>
              <a:t> </a:t>
            </a:r>
            <a:r>
              <a:rPr dirty="0"/>
              <a:t>Overlapping</a:t>
            </a:r>
            <a:r>
              <a:rPr dirty="0" spc="-20"/>
              <a:t> </a:t>
            </a:r>
            <a:r>
              <a:rPr dirty="0"/>
              <a:t>ribs,</a:t>
            </a:r>
            <a:r>
              <a:rPr dirty="0" spc="-25"/>
              <a:t> </a:t>
            </a:r>
            <a:r>
              <a:rPr dirty="0"/>
              <a:t>scapulae,</a:t>
            </a:r>
            <a:r>
              <a:rPr dirty="0" spc="-25"/>
              <a:t> </a:t>
            </a:r>
            <a:r>
              <a:rPr dirty="0"/>
              <a:t>medical</a:t>
            </a:r>
            <a:r>
              <a:rPr dirty="0" spc="-20"/>
              <a:t> </a:t>
            </a:r>
            <a:r>
              <a:rPr dirty="0"/>
              <a:t>devices,</a:t>
            </a:r>
            <a:r>
              <a:rPr dirty="0" spc="-25"/>
              <a:t> and </a:t>
            </a:r>
            <a:r>
              <a:rPr dirty="0"/>
              <a:t>tubes</a:t>
            </a:r>
            <a:r>
              <a:rPr dirty="0" spc="-50"/>
              <a:t> </a:t>
            </a:r>
            <a:r>
              <a:rPr dirty="0"/>
              <a:t>obscure</a:t>
            </a:r>
            <a:r>
              <a:rPr dirty="0" spc="-45"/>
              <a:t> </a:t>
            </a:r>
            <a:r>
              <a:rPr dirty="0"/>
              <a:t>pleural</a:t>
            </a:r>
            <a:r>
              <a:rPr dirty="0" spc="-45"/>
              <a:t> </a:t>
            </a:r>
            <a:r>
              <a:rPr dirty="0" spc="-10"/>
              <a:t>boundaries.</a:t>
            </a:r>
          </a:p>
          <a:p>
            <a:pPr marL="239395" marR="58419">
              <a:lnSpc>
                <a:spcPct val="130700"/>
              </a:lnSpc>
              <a:spcBef>
                <a:spcPts val="450"/>
              </a:spcBef>
            </a:pPr>
            <a:r>
              <a:rPr dirty="0" b="1">
                <a:latin typeface="Roboto"/>
                <a:cs typeface="Roboto"/>
              </a:rPr>
              <a:t>Low</a:t>
            </a:r>
            <a:r>
              <a:rPr dirty="0" spc="-15" b="1">
                <a:latin typeface="Roboto"/>
                <a:cs typeface="Roboto"/>
              </a:rPr>
              <a:t> </a:t>
            </a:r>
            <a:r>
              <a:rPr dirty="0" b="1">
                <a:latin typeface="Roboto"/>
                <a:cs typeface="Roboto"/>
              </a:rPr>
              <a:t>Contrast:</a:t>
            </a:r>
            <a:r>
              <a:rPr dirty="0" spc="-10" b="1">
                <a:latin typeface="Roboto"/>
                <a:cs typeface="Roboto"/>
              </a:rPr>
              <a:t> </a:t>
            </a:r>
            <a:r>
              <a:rPr dirty="0" spc="-10"/>
              <a:t>Pneumothorax </a:t>
            </a:r>
            <a:r>
              <a:rPr dirty="0"/>
              <a:t>edges</a:t>
            </a:r>
            <a:r>
              <a:rPr dirty="0" spc="-10"/>
              <a:t> frequently </a:t>
            </a:r>
            <a:r>
              <a:rPr dirty="0"/>
              <a:t>blend</a:t>
            </a:r>
            <a:r>
              <a:rPr dirty="0" spc="-10"/>
              <a:t> </a:t>
            </a:r>
            <a:r>
              <a:rPr dirty="0"/>
              <a:t>into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10"/>
              <a:t> surrounding thoracic</a:t>
            </a:r>
            <a:r>
              <a:rPr dirty="0" spc="5"/>
              <a:t> </a:t>
            </a:r>
            <a:r>
              <a:rPr dirty="0" spc="-10"/>
              <a:t>tissues.</a:t>
            </a:r>
          </a:p>
          <a:p>
            <a:pPr marL="239395" marR="313055">
              <a:lnSpc>
                <a:spcPct val="136400"/>
              </a:lnSpc>
              <a:spcBef>
                <a:spcPts val="375"/>
              </a:spcBef>
            </a:pPr>
            <a:r>
              <a:rPr dirty="0" b="1">
                <a:latin typeface="Roboto"/>
                <a:cs typeface="Roboto"/>
              </a:rPr>
              <a:t>High</a:t>
            </a:r>
            <a:r>
              <a:rPr dirty="0" spc="-30" b="1">
                <a:latin typeface="Roboto"/>
                <a:cs typeface="Roboto"/>
              </a:rPr>
              <a:t> </a:t>
            </a:r>
            <a:r>
              <a:rPr dirty="0" b="1">
                <a:latin typeface="Roboto"/>
                <a:cs typeface="Roboto"/>
              </a:rPr>
              <a:t>Variability:</a:t>
            </a:r>
            <a:r>
              <a:rPr dirty="0" spc="-30" b="1">
                <a:latin typeface="Roboto"/>
                <a:cs typeface="Roboto"/>
              </a:rPr>
              <a:t> </a:t>
            </a:r>
            <a:r>
              <a:rPr dirty="0"/>
              <a:t>Differences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/>
              <a:t>patient</a:t>
            </a:r>
            <a:r>
              <a:rPr dirty="0" spc="-25"/>
              <a:t> </a:t>
            </a:r>
            <a:r>
              <a:rPr dirty="0"/>
              <a:t>posture,</a:t>
            </a:r>
            <a:r>
              <a:rPr dirty="0" spc="-30"/>
              <a:t> </a:t>
            </a:r>
            <a:r>
              <a:rPr dirty="0" spc="-10"/>
              <a:t>projection</a:t>
            </a:r>
            <a:r>
              <a:rPr dirty="0" spc="-30"/>
              <a:t> </a:t>
            </a:r>
            <a:r>
              <a:rPr dirty="0"/>
              <a:t>angles,</a:t>
            </a:r>
            <a:r>
              <a:rPr dirty="0" spc="-25"/>
              <a:t> and </a:t>
            </a:r>
            <a:r>
              <a:rPr dirty="0"/>
              <a:t>exposure</a:t>
            </a:r>
            <a:r>
              <a:rPr dirty="0" spc="-20"/>
              <a:t> </a:t>
            </a:r>
            <a:r>
              <a:rPr dirty="0"/>
              <a:t>settings</a:t>
            </a:r>
            <a:r>
              <a:rPr dirty="0" spc="-20"/>
              <a:t> </a:t>
            </a:r>
            <a:r>
              <a:rPr dirty="0"/>
              <a:t>affect</a:t>
            </a:r>
            <a:r>
              <a:rPr dirty="0" spc="-20"/>
              <a:t> </a:t>
            </a:r>
            <a:r>
              <a:rPr dirty="0"/>
              <a:t>model</a:t>
            </a:r>
            <a:r>
              <a:rPr dirty="0" spc="-20"/>
              <a:t> </a:t>
            </a:r>
            <a:r>
              <a:rPr dirty="0" spc="-10"/>
              <a:t>consistency.</a:t>
            </a:r>
          </a:p>
          <a:p>
            <a:pPr marL="239395" marR="660400">
              <a:lnSpc>
                <a:spcPct val="136400"/>
              </a:lnSpc>
              <a:spcBef>
                <a:spcPts val="375"/>
              </a:spcBef>
            </a:pPr>
            <a:r>
              <a:rPr dirty="0" b="1">
                <a:latin typeface="Roboto"/>
                <a:cs typeface="Roboto"/>
              </a:rPr>
              <a:t>Annotation</a:t>
            </a:r>
            <a:r>
              <a:rPr dirty="0" spc="-35" b="1">
                <a:latin typeface="Roboto"/>
                <a:cs typeface="Roboto"/>
              </a:rPr>
              <a:t> </a:t>
            </a:r>
            <a:r>
              <a:rPr dirty="0" b="1">
                <a:latin typeface="Roboto"/>
                <a:cs typeface="Roboto"/>
              </a:rPr>
              <a:t>Difficulty:</a:t>
            </a:r>
            <a:r>
              <a:rPr dirty="0" spc="-35" b="1">
                <a:latin typeface="Roboto"/>
                <a:cs typeface="Roboto"/>
              </a:rPr>
              <a:t> </a:t>
            </a:r>
            <a:r>
              <a:rPr dirty="0"/>
              <a:t>Creating</a:t>
            </a:r>
            <a:r>
              <a:rPr dirty="0" spc="-30"/>
              <a:t> </a:t>
            </a:r>
            <a:r>
              <a:rPr dirty="0" spc="-45"/>
              <a:t>pixel-</a:t>
            </a:r>
            <a:r>
              <a:rPr dirty="0"/>
              <a:t>level</a:t>
            </a:r>
            <a:r>
              <a:rPr dirty="0" spc="-35"/>
              <a:t> </a:t>
            </a:r>
            <a:r>
              <a:rPr dirty="0"/>
              <a:t>masks</a:t>
            </a:r>
            <a:r>
              <a:rPr dirty="0" spc="-35"/>
              <a:t> </a:t>
            </a:r>
            <a:r>
              <a:rPr dirty="0"/>
              <a:t>requires</a:t>
            </a:r>
            <a:r>
              <a:rPr dirty="0" spc="-30"/>
              <a:t> </a:t>
            </a:r>
            <a:r>
              <a:rPr dirty="0" spc="-10"/>
              <a:t>expert radiologists</a:t>
            </a:r>
            <a:r>
              <a:rPr dirty="0" spc="10"/>
              <a:t> </a:t>
            </a:r>
            <a:r>
              <a:rPr dirty="0"/>
              <a:t>and</a:t>
            </a:r>
            <a:r>
              <a:rPr dirty="0" spc="10"/>
              <a:t> </a:t>
            </a:r>
            <a:r>
              <a:rPr dirty="0"/>
              <a:t>is</a:t>
            </a:r>
            <a:r>
              <a:rPr dirty="0" spc="10"/>
              <a:t> </a:t>
            </a:r>
            <a:r>
              <a:rPr dirty="0" spc="-50"/>
              <a:t>time-</a:t>
            </a:r>
            <a:r>
              <a:rPr dirty="0" spc="-10"/>
              <a:t>consuming.</a:t>
            </a:r>
          </a:p>
          <a:p>
            <a:pPr marL="239395" marR="168910">
              <a:lnSpc>
                <a:spcPct val="136400"/>
              </a:lnSpc>
              <a:spcBef>
                <a:spcPts val="375"/>
              </a:spcBef>
            </a:pPr>
            <a:r>
              <a:rPr dirty="0" b="1">
                <a:latin typeface="Roboto"/>
                <a:cs typeface="Roboto"/>
              </a:rPr>
              <a:t>Poor</a:t>
            </a:r>
            <a:r>
              <a:rPr dirty="0" spc="-5" b="1">
                <a:latin typeface="Roboto"/>
                <a:cs typeface="Roboto"/>
              </a:rPr>
              <a:t> </a:t>
            </a:r>
            <a:r>
              <a:rPr dirty="0" b="1">
                <a:latin typeface="Roboto"/>
                <a:cs typeface="Roboto"/>
              </a:rPr>
              <a:t>Generalization: </a:t>
            </a:r>
            <a:r>
              <a:rPr dirty="0"/>
              <a:t>Models </a:t>
            </a:r>
            <a:r>
              <a:rPr dirty="0" spc="-10"/>
              <a:t>trained</a:t>
            </a:r>
            <a:r>
              <a:rPr dirty="0"/>
              <a:t> on</a:t>
            </a:r>
            <a:r>
              <a:rPr dirty="0" spc="-5"/>
              <a:t> </a:t>
            </a:r>
            <a:r>
              <a:rPr dirty="0" spc="-55"/>
              <a:t>SIIM-</a:t>
            </a:r>
            <a:r>
              <a:rPr dirty="0"/>
              <a:t>ACR may underperform </a:t>
            </a:r>
            <a:r>
              <a:rPr dirty="0" spc="-25"/>
              <a:t>on </a:t>
            </a:r>
            <a:r>
              <a:rPr dirty="0"/>
              <a:t>external</a:t>
            </a:r>
            <a:r>
              <a:rPr dirty="0" spc="-30"/>
              <a:t> </a:t>
            </a:r>
            <a:r>
              <a:rPr dirty="0"/>
              <a:t>hospital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25"/>
              <a:t> </a:t>
            </a:r>
            <a:r>
              <a:rPr dirty="0"/>
              <a:t>due</a:t>
            </a:r>
            <a:r>
              <a:rPr dirty="0" spc="-30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 b="1">
                <a:latin typeface="Roboto"/>
                <a:cs typeface="Roboto"/>
              </a:rPr>
              <a:t>domain</a:t>
            </a:r>
            <a:r>
              <a:rPr dirty="0" spc="-25" b="1">
                <a:latin typeface="Roboto"/>
                <a:cs typeface="Roboto"/>
              </a:rPr>
              <a:t> </a:t>
            </a:r>
            <a:r>
              <a:rPr dirty="0" spc="-10" b="1">
                <a:latin typeface="Roboto"/>
                <a:cs typeface="Roboto"/>
              </a:rPr>
              <a:t>shift</a:t>
            </a:r>
            <a:r>
              <a:rPr dirty="0" spc="-10"/>
              <a:t>.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275" y="1304924"/>
            <a:ext cx="3933824" cy="3943350"/>
          </a:xfrm>
          <a:prstGeom prst="rect">
            <a:avLst/>
          </a:prstGeom>
        </p:spPr>
      </p:pic>
      <p:pic>
        <p:nvPicPr>
          <p:cNvPr id="11" name="object 11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60"/>
              <a:t>SIIM-</a:t>
            </a:r>
            <a:r>
              <a:rPr dirty="0" spc="125"/>
              <a:t>ACR</a:t>
            </a:r>
            <a:r>
              <a:rPr dirty="0" spc="225"/>
              <a:t> </a:t>
            </a:r>
            <a:r>
              <a:rPr dirty="0"/>
              <a:t>Pneumothorax</a:t>
            </a:r>
            <a:r>
              <a:rPr dirty="0" spc="225"/>
              <a:t> </a:t>
            </a:r>
            <a:r>
              <a:rPr dirty="0"/>
              <a:t>Dataset</a:t>
            </a:r>
            <a:r>
              <a:rPr dirty="0" spc="225"/>
              <a:t> </a:t>
            </a:r>
            <a:r>
              <a:rPr dirty="0" spc="50"/>
              <a:t>Overview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38175" y="17811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38175" y="20573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3336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31146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3909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41624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8175" y="44386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38175" y="47148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07466" y="1270127"/>
            <a:ext cx="5830570" cy="3552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Dataset</a:t>
            </a:r>
            <a:r>
              <a:rPr dirty="0" sz="1650" spc="17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-10" b="1">
                <a:solidFill>
                  <a:srgbClr val="3157B7"/>
                </a:solidFill>
                <a:latin typeface="Cambria"/>
                <a:cs typeface="Cambria"/>
              </a:rPr>
              <a:t>Characteristics</a:t>
            </a:r>
            <a:endParaRPr sz="165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1340"/>
              </a:spcBef>
            </a:pP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12,000+ chest </a:t>
            </a:r>
            <a:r>
              <a:rPr dirty="0" sz="1100" spc="-60" b="1">
                <a:solidFill>
                  <a:srgbClr val="15203F"/>
                </a:solidFill>
                <a:latin typeface="Roboto"/>
                <a:cs typeface="Roboto"/>
              </a:rPr>
              <a:t>X-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rays</a:t>
            </a:r>
            <a:r>
              <a:rPr dirty="0" sz="1100" spc="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with expert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annotations</a:t>
            </a:r>
            <a:endParaRPr sz="1100">
              <a:latin typeface="Roboto"/>
              <a:cs typeface="Roboto"/>
            </a:endParaRPr>
          </a:p>
          <a:p>
            <a:pPr marL="239395">
              <a:lnSpc>
                <a:spcPct val="100000"/>
              </a:lnSpc>
              <a:spcBef>
                <a:spcPts val="860"/>
              </a:spcBef>
            </a:pPr>
            <a:r>
              <a:rPr dirty="0" sz="1100" spc="-10" b="1">
                <a:solidFill>
                  <a:srgbClr val="15203F"/>
                </a:solidFill>
                <a:latin typeface="Roboto"/>
                <a:cs typeface="Roboto"/>
              </a:rPr>
              <a:t>Pixel-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level</a:t>
            </a:r>
            <a:r>
              <a:rPr dirty="0" sz="110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10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masks</a:t>
            </a:r>
            <a:r>
              <a:rPr dirty="0" sz="110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1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supervised</a:t>
            </a:r>
            <a:r>
              <a:rPr dirty="0" sz="11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endParaRPr sz="1100">
              <a:latin typeface="Roboto"/>
              <a:cs typeface="Roboto"/>
            </a:endParaRPr>
          </a:p>
          <a:p>
            <a:pPr marL="239395">
              <a:lnSpc>
                <a:spcPct val="100000"/>
              </a:lnSpc>
              <a:spcBef>
                <a:spcPts val="855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Includes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AP</a:t>
            </a:r>
            <a:r>
              <a:rPr dirty="0" sz="1100" spc="-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PA</a:t>
            </a:r>
            <a:r>
              <a:rPr dirty="0" sz="1100" spc="-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projections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covering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wide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range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ages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clinical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presentations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Quality</a:t>
            </a:r>
            <a:r>
              <a:rPr dirty="0" sz="1650" spc="26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-190" b="1">
                <a:solidFill>
                  <a:srgbClr val="3157B7"/>
                </a:solidFill>
                <a:latin typeface="Cambria"/>
                <a:cs typeface="Cambria"/>
              </a:rPr>
              <a:t>&amp;</a:t>
            </a:r>
            <a:r>
              <a:rPr dirty="0" sz="1650" spc="26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Preprocessing</a:t>
            </a:r>
            <a:r>
              <a:rPr dirty="0" sz="1650" spc="26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-20" b="1">
                <a:solidFill>
                  <a:srgbClr val="3157B7"/>
                </a:solidFill>
                <a:latin typeface="Cambria"/>
                <a:cs typeface="Cambria"/>
              </a:rPr>
              <a:t>Needs</a:t>
            </a:r>
            <a:endParaRPr sz="1650">
              <a:latin typeface="Cambria"/>
              <a:cs typeface="Cambria"/>
            </a:endParaRPr>
          </a:p>
          <a:p>
            <a:pPr marL="239395" marR="658495">
              <a:lnSpc>
                <a:spcPct val="164800"/>
              </a:lnSpc>
              <a:spcBef>
                <a:spcPts val="490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Annotation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quality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varies,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requiring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label</a:t>
            </a:r>
            <a:r>
              <a:rPr dirty="0" sz="1100" spc="-1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refinement</a:t>
            </a:r>
            <a:r>
              <a:rPr dirty="0" sz="1100" spc="-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cleaner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training masks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Designed</a:t>
            </a:r>
            <a:r>
              <a:rPr dirty="0" sz="11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1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capture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55">
                <a:solidFill>
                  <a:srgbClr val="15203F"/>
                </a:solidFill>
                <a:latin typeface="Roboto"/>
                <a:cs typeface="Roboto"/>
              </a:rPr>
              <a:t>real-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world</a:t>
            </a:r>
            <a:r>
              <a:rPr dirty="0" sz="11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clinical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variability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Research</a:t>
            </a:r>
            <a:r>
              <a:rPr dirty="0" sz="1650" spc="31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50" b="1">
                <a:solidFill>
                  <a:srgbClr val="3157B7"/>
                </a:solidFill>
                <a:latin typeface="Cambria"/>
                <a:cs typeface="Cambria"/>
              </a:rPr>
              <a:t>Significance</a:t>
            </a:r>
            <a:endParaRPr sz="165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1345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Official</a:t>
            </a:r>
            <a:r>
              <a:rPr dirty="0" sz="11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dataset</a:t>
            </a:r>
            <a:r>
              <a:rPr dirty="0" sz="110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110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10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Kaggle</a:t>
            </a:r>
            <a:r>
              <a:rPr dirty="0" sz="1100" spc="1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medical</a:t>
            </a:r>
            <a:r>
              <a:rPr dirty="0" sz="1100" spc="1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imaging</a:t>
            </a:r>
            <a:r>
              <a:rPr dirty="0" sz="1100" spc="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1">
                <a:solidFill>
                  <a:srgbClr val="15203F"/>
                </a:solidFill>
                <a:latin typeface="Roboto"/>
                <a:cs typeface="Roboto"/>
              </a:rPr>
              <a:t>challenge</a:t>
            </a:r>
            <a:endParaRPr sz="1100">
              <a:latin typeface="Roboto"/>
              <a:cs typeface="Roboto"/>
            </a:endParaRPr>
          </a:p>
          <a:p>
            <a:pPr marL="239395" marR="5080">
              <a:lnSpc>
                <a:spcPct val="164800"/>
              </a:lnSpc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Widely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used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academic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clinical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research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benchmarking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models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Provides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standardized</a:t>
            </a:r>
            <a:r>
              <a:rPr dirty="0" sz="110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testbed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enabling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fair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comparison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deep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learning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architectures</a:t>
            </a:r>
            <a:endParaRPr sz="1100">
              <a:latin typeface="Roboto"/>
              <a:cs typeface="Roboto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4225" y="1285874"/>
            <a:ext cx="1781174" cy="17049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0175" y="1285874"/>
            <a:ext cx="1724024" cy="17049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67675" y="3286125"/>
            <a:ext cx="1733549" cy="1752599"/>
          </a:xfrm>
          <a:prstGeom prst="rect">
            <a:avLst/>
          </a:prstGeom>
        </p:spPr>
      </p:pic>
      <p:pic>
        <p:nvPicPr>
          <p:cNvPr id="15" name="object 15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450"/>
              <a:t>Preprocessing</a:t>
            </a:r>
            <a:r>
              <a:rPr dirty="0" sz="2450" spc="385"/>
              <a:t> </a:t>
            </a:r>
            <a:r>
              <a:rPr dirty="0" sz="2450" spc="-10"/>
              <a:t>Pipeline:</a:t>
            </a:r>
            <a:endParaRPr sz="2450"/>
          </a:p>
        </p:txBody>
      </p:sp>
      <p:sp>
        <p:nvSpPr>
          <p:cNvPr id="3" name="object 3" descr=""/>
          <p:cNvSpPr/>
          <p:nvPr/>
        </p:nvSpPr>
        <p:spPr>
          <a:xfrm>
            <a:off x="647700" y="16287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7700" y="19240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47700" y="26479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47700" y="29336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47700" y="32289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47700" y="35147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47700" y="42386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47700" y="45243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47700" y="48196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07466" y="1184878"/>
            <a:ext cx="4413885" cy="37547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44780" indent="-133350">
              <a:lnSpc>
                <a:spcPct val="100000"/>
              </a:lnSpc>
              <a:spcBef>
                <a:spcPts val="120"/>
              </a:spcBef>
              <a:buSzPct val="91666"/>
              <a:buAutoNum type="arabicPeriod"/>
              <a:tabLst>
                <a:tab pos="144780" algn="l"/>
              </a:tabLst>
            </a:pPr>
            <a:r>
              <a:rPr dirty="0" sz="1200" b="1">
                <a:solidFill>
                  <a:srgbClr val="15203F"/>
                </a:solidFill>
                <a:latin typeface="Roboto"/>
                <a:cs typeface="Roboto"/>
              </a:rPr>
              <a:t>Image</a:t>
            </a:r>
            <a:r>
              <a:rPr dirty="0" sz="1200" spc="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15203F"/>
                </a:solidFill>
                <a:latin typeface="Roboto"/>
                <a:cs typeface="Roboto"/>
              </a:rPr>
              <a:t>Normalization:</a:t>
            </a:r>
            <a:endParaRPr sz="1200">
              <a:latin typeface="Roboto"/>
              <a:cs typeface="Roboto"/>
            </a:endParaRPr>
          </a:p>
          <a:p>
            <a:pPr marL="260350" marR="134620">
              <a:lnSpc>
                <a:spcPct val="161500"/>
              </a:lnSpc>
              <a:spcBef>
                <a:spcPts val="450"/>
              </a:spcBef>
            </a:pP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Pixel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scaling,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intensity</a:t>
            </a:r>
            <a:r>
              <a:rPr dirty="0" sz="12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windowing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emphasize</a:t>
            </a:r>
            <a:r>
              <a:rPr dirty="0" sz="12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lung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fields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Histogram</a:t>
            </a:r>
            <a:r>
              <a:rPr dirty="0" sz="120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equalization</a:t>
            </a:r>
            <a:endParaRPr sz="1200">
              <a:latin typeface="Roboto"/>
              <a:cs typeface="Roboto"/>
            </a:endParaRPr>
          </a:p>
          <a:p>
            <a:pPr marL="183515" indent="-170815">
              <a:lnSpc>
                <a:spcPct val="100000"/>
              </a:lnSpc>
              <a:spcBef>
                <a:spcPts val="1410"/>
              </a:spcBef>
              <a:buSzPct val="91666"/>
              <a:buAutoNum type="arabicPeriod" startAt="2"/>
              <a:tabLst>
                <a:tab pos="183515" algn="l"/>
              </a:tabLst>
            </a:pPr>
            <a:r>
              <a:rPr dirty="0" sz="1200" b="1">
                <a:solidFill>
                  <a:srgbClr val="15203F"/>
                </a:solidFill>
                <a:latin typeface="Roboto"/>
                <a:cs typeface="Roboto"/>
              </a:rPr>
              <a:t>Data</a:t>
            </a:r>
            <a:r>
              <a:rPr dirty="0" sz="120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15203F"/>
                </a:solidFill>
                <a:latin typeface="Roboto"/>
                <a:cs typeface="Roboto"/>
              </a:rPr>
              <a:t>Augmentation:</a:t>
            </a:r>
            <a:endParaRPr sz="1200">
              <a:latin typeface="Roboto"/>
              <a:cs typeface="Roboto"/>
            </a:endParaRPr>
          </a:p>
          <a:p>
            <a:pPr marL="260350" marR="864235">
              <a:lnSpc>
                <a:spcPct val="156300"/>
              </a:lnSpc>
              <a:spcBef>
                <a:spcPts val="595"/>
              </a:spcBef>
            </a:pP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Rotations</a:t>
            </a:r>
            <a:r>
              <a:rPr dirty="0" sz="120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(±10°)</a:t>
            </a:r>
            <a:r>
              <a:rPr dirty="0" sz="12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20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mimic</a:t>
            </a:r>
            <a:r>
              <a:rPr dirty="0" sz="12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positioning</a:t>
            </a:r>
            <a:r>
              <a:rPr dirty="0" sz="12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variations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Flips</a:t>
            </a:r>
            <a:r>
              <a:rPr dirty="0" sz="12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anatomical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symmetry</a:t>
            </a:r>
            <a:endParaRPr sz="1200">
              <a:latin typeface="Roboto"/>
              <a:cs typeface="Roboto"/>
            </a:endParaRPr>
          </a:p>
          <a:p>
            <a:pPr marL="260350" marR="5080">
              <a:lnSpc>
                <a:spcPct val="156200"/>
              </a:lnSpc>
              <a:spcBef>
                <a:spcPts val="80"/>
              </a:spcBef>
            </a:pP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Brightness/contrast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changes</a:t>
            </a:r>
            <a:r>
              <a:rPr dirty="0" sz="12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simulating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exposure</a:t>
            </a:r>
            <a:r>
              <a:rPr dirty="0" sz="12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variations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Random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cropping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2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improve</a:t>
            </a:r>
            <a:r>
              <a:rPr dirty="0" sz="12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robustness</a:t>
            </a:r>
            <a:endParaRPr sz="1200">
              <a:latin typeface="Roboto"/>
              <a:cs typeface="Roboto"/>
            </a:endParaRPr>
          </a:p>
          <a:p>
            <a:pPr marL="144780" indent="-133350">
              <a:lnSpc>
                <a:spcPct val="100000"/>
              </a:lnSpc>
              <a:spcBef>
                <a:spcPts val="1410"/>
              </a:spcBef>
              <a:buSzPct val="91666"/>
              <a:buAutoNum type="arabicPeriod" startAt="3"/>
              <a:tabLst>
                <a:tab pos="144780" algn="l"/>
              </a:tabLst>
            </a:pPr>
            <a:r>
              <a:rPr dirty="0" sz="1200" b="1">
                <a:solidFill>
                  <a:srgbClr val="15203F"/>
                </a:solidFill>
                <a:latin typeface="Roboto"/>
                <a:cs typeface="Roboto"/>
              </a:rPr>
              <a:t>Handling</a:t>
            </a:r>
            <a:r>
              <a:rPr dirty="0" sz="1200" spc="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b="1">
                <a:solidFill>
                  <a:srgbClr val="15203F"/>
                </a:solidFill>
                <a:latin typeface="Roboto"/>
                <a:cs typeface="Roboto"/>
              </a:rPr>
              <a:t>Class</a:t>
            </a:r>
            <a:r>
              <a:rPr dirty="0" sz="1200" spc="1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15203F"/>
                </a:solidFill>
                <a:latin typeface="Roboto"/>
                <a:cs typeface="Roboto"/>
              </a:rPr>
              <a:t>Imbalance:</a:t>
            </a:r>
            <a:endParaRPr sz="1200">
              <a:latin typeface="Roboto"/>
              <a:cs typeface="Roboto"/>
            </a:endParaRPr>
          </a:p>
          <a:p>
            <a:pPr marL="260350" marR="1135380">
              <a:lnSpc>
                <a:spcPct val="156200"/>
              </a:lnSpc>
              <a:spcBef>
                <a:spcPts val="600"/>
              </a:spcBef>
            </a:pP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Oversampling</a:t>
            </a:r>
            <a:r>
              <a:rPr dirty="0" sz="12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positive</a:t>
            </a:r>
            <a:r>
              <a:rPr dirty="0" sz="12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2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15203F"/>
                </a:solidFill>
                <a:latin typeface="Roboto"/>
                <a:cs typeface="Roboto"/>
              </a:rPr>
              <a:t>cases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Weighted</a:t>
            </a:r>
            <a:r>
              <a:rPr dirty="0" sz="12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loss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 penalties</a:t>
            </a:r>
            <a:endParaRPr sz="1200">
              <a:latin typeface="Roboto"/>
              <a:cs typeface="Roboto"/>
            </a:endParaRPr>
          </a:p>
          <a:p>
            <a:pPr marL="260350">
              <a:lnSpc>
                <a:spcPct val="100000"/>
              </a:lnSpc>
              <a:spcBef>
                <a:spcPts val="885"/>
              </a:spcBef>
            </a:pPr>
            <a:r>
              <a:rPr dirty="0" sz="1200" spc="-50">
                <a:solidFill>
                  <a:srgbClr val="15203F"/>
                </a:solidFill>
                <a:latin typeface="Roboto"/>
                <a:cs typeface="Roboto"/>
              </a:rPr>
              <a:t>Dice-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based</a:t>
            </a:r>
            <a:r>
              <a:rPr dirty="0" sz="12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loss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improves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12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15203F"/>
                </a:solidFill>
                <a:latin typeface="Roboto"/>
                <a:cs typeface="Roboto"/>
              </a:rPr>
              <a:t>small</a:t>
            </a:r>
            <a:r>
              <a:rPr dirty="0" sz="1200" spc="-10">
                <a:solidFill>
                  <a:srgbClr val="15203F"/>
                </a:solidFill>
                <a:latin typeface="Roboto"/>
                <a:cs typeface="Roboto"/>
              </a:rPr>
              <a:t> regions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7650" y="1209674"/>
            <a:ext cx="2428874" cy="4010025"/>
          </a:xfrm>
          <a:prstGeom prst="rect">
            <a:avLst/>
          </a:prstGeom>
        </p:spPr>
      </p:pic>
      <p:pic>
        <p:nvPicPr>
          <p:cNvPr id="14" name="object 14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464800" cy="6435725"/>
          </a:xfrm>
          <a:custGeom>
            <a:avLst/>
            <a:gdLst/>
            <a:ahLst/>
            <a:cxnLst/>
            <a:rect l="l" t="t" r="r" b="b"/>
            <a:pathLst>
              <a:path w="10464800" h="6435725">
                <a:moveTo>
                  <a:pt x="10464293" y="0"/>
                </a:moveTo>
                <a:lnTo>
                  <a:pt x="0" y="0"/>
                </a:lnTo>
                <a:lnTo>
                  <a:pt x="0" y="6435540"/>
                </a:lnTo>
                <a:lnTo>
                  <a:pt x="10464293" y="6435540"/>
                </a:lnTo>
                <a:lnTo>
                  <a:pt x="10464293" y="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6383" y="434474"/>
            <a:ext cx="5511800" cy="46228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850" spc="195"/>
              <a:t>U-</a:t>
            </a:r>
            <a:r>
              <a:rPr dirty="0" sz="2850" spc="85"/>
              <a:t>Net</a:t>
            </a:r>
            <a:r>
              <a:rPr dirty="0" sz="2850" spc="315"/>
              <a:t> </a:t>
            </a:r>
            <a:r>
              <a:rPr dirty="0" sz="2850"/>
              <a:t>Architecture</a:t>
            </a:r>
            <a:r>
              <a:rPr dirty="0" sz="2850" spc="310"/>
              <a:t> </a:t>
            </a:r>
            <a:r>
              <a:rPr dirty="0" sz="2850" spc="45"/>
              <a:t>Comparison</a:t>
            </a:r>
            <a:endParaRPr sz="2850"/>
          </a:p>
        </p:txBody>
      </p:sp>
      <p:grpSp>
        <p:nvGrpSpPr>
          <p:cNvPr id="4" name="object 4" descr=""/>
          <p:cNvGrpSpPr/>
          <p:nvPr/>
        </p:nvGrpSpPr>
        <p:grpSpPr>
          <a:xfrm>
            <a:off x="566815" y="1107471"/>
            <a:ext cx="3043555" cy="4883785"/>
            <a:chOff x="566815" y="1107471"/>
            <a:chExt cx="3043555" cy="4883785"/>
          </a:xfrm>
        </p:grpSpPr>
        <p:sp>
          <p:nvSpPr>
            <p:cNvPr id="5" name="object 5" descr=""/>
            <p:cNvSpPr/>
            <p:nvPr/>
          </p:nvSpPr>
          <p:spPr>
            <a:xfrm>
              <a:off x="566815" y="1107471"/>
              <a:ext cx="3043555" cy="4883785"/>
            </a:xfrm>
            <a:custGeom>
              <a:avLst/>
              <a:gdLst/>
              <a:ahLst/>
              <a:cxnLst/>
              <a:rect l="l" t="t" r="r" b="b"/>
              <a:pathLst>
                <a:path w="3043554" h="4883785">
                  <a:moveTo>
                    <a:pt x="3043365" y="0"/>
                  </a:moveTo>
                  <a:lnTo>
                    <a:pt x="203999" y="0"/>
                  </a:lnTo>
                  <a:lnTo>
                    <a:pt x="197108" y="337"/>
                  </a:lnTo>
                  <a:lnTo>
                    <a:pt x="156297" y="7080"/>
                  </a:lnTo>
                  <a:lnTo>
                    <a:pt x="117577" y="21649"/>
                  </a:lnTo>
                  <a:lnTo>
                    <a:pt x="82447" y="43496"/>
                  </a:lnTo>
                  <a:lnTo>
                    <a:pt x="52257" y="71773"/>
                  </a:lnTo>
                  <a:lnTo>
                    <a:pt x="28159" y="105398"/>
                  </a:lnTo>
                  <a:lnTo>
                    <a:pt x="11086" y="143081"/>
                  </a:lnTo>
                  <a:lnTo>
                    <a:pt x="1694" y="183357"/>
                  </a:lnTo>
                  <a:lnTo>
                    <a:pt x="0" y="203995"/>
                  </a:lnTo>
                  <a:lnTo>
                    <a:pt x="0" y="4883338"/>
                  </a:lnTo>
                  <a:lnTo>
                    <a:pt x="2839369" y="4883338"/>
                  </a:lnTo>
                  <a:lnTo>
                    <a:pt x="2846252" y="4882997"/>
                  </a:lnTo>
                  <a:lnTo>
                    <a:pt x="2887063" y="4876257"/>
                  </a:lnTo>
                  <a:lnTo>
                    <a:pt x="2925793" y="4861687"/>
                  </a:lnTo>
                  <a:lnTo>
                    <a:pt x="2960918" y="4839846"/>
                  </a:lnTo>
                  <a:lnTo>
                    <a:pt x="2991102" y="4811568"/>
                  </a:lnTo>
                  <a:lnTo>
                    <a:pt x="3015204" y="4777940"/>
                  </a:lnTo>
                  <a:lnTo>
                    <a:pt x="3032273" y="4740262"/>
                  </a:lnTo>
                  <a:lnTo>
                    <a:pt x="3041667" y="4699977"/>
                  </a:lnTo>
                  <a:lnTo>
                    <a:pt x="3043365" y="4679334"/>
                  </a:lnTo>
                  <a:lnTo>
                    <a:pt x="3043365" y="0"/>
                  </a:lnTo>
                  <a:close/>
                </a:path>
              </a:pathLst>
            </a:custGeom>
            <a:solidFill>
              <a:srgbClr val="E9EC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0173" y="2406789"/>
              <a:ext cx="34925" cy="1657350"/>
            </a:xfrm>
            <a:custGeom>
              <a:avLst/>
              <a:gdLst/>
              <a:ahLst/>
              <a:cxnLst/>
              <a:rect l="l" t="t" r="r" b="b"/>
              <a:pathLst>
                <a:path w="34925" h="1657350">
                  <a:moveTo>
                    <a:pt x="34874" y="1637093"/>
                  </a:moveTo>
                  <a:lnTo>
                    <a:pt x="19748" y="1621967"/>
                  </a:lnTo>
                  <a:lnTo>
                    <a:pt x="15125" y="1621967"/>
                  </a:lnTo>
                  <a:lnTo>
                    <a:pt x="0" y="1637093"/>
                  </a:lnTo>
                  <a:lnTo>
                    <a:pt x="0" y="1641729"/>
                  </a:lnTo>
                  <a:lnTo>
                    <a:pt x="15125" y="1656854"/>
                  </a:lnTo>
                  <a:lnTo>
                    <a:pt x="19748" y="1656854"/>
                  </a:lnTo>
                  <a:lnTo>
                    <a:pt x="34874" y="1641729"/>
                  </a:lnTo>
                  <a:lnTo>
                    <a:pt x="34874" y="1639404"/>
                  </a:lnTo>
                  <a:lnTo>
                    <a:pt x="34874" y="1637093"/>
                  </a:lnTo>
                  <a:close/>
                </a:path>
                <a:path w="34925" h="1657350">
                  <a:moveTo>
                    <a:pt x="34874" y="1436535"/>
                  </a:moveTo>
                  <a:lnTo>
                    <a:pt x="19748" y="1421409"/>
                  </a:lnTo>
                  <a:lnTo>
                    <a:pt x="15125" y="1421409"/>
                  </a:lnTo>
                  <a:lnTo>
                    <a:pt x="0" y="1436535"/>
                  </a:lnTo>
                  <a:lnTo>
                    <a:pt x="0" y="1441157"/>
                  </a:lnTo>
                  <a:lnTo>
                    <a:pt x="15125" y="1456283"/>
                  </a:lnTo>
                  <a:lnTo>
                    <a:pt x="19748" y="1456283"/>
                  </a:lnTo>
                  <a:lnTo>
                    <a:pt x="34874" y="1441157"/>
                  </a:lnTo>
                  <a:lnTo>
                    <a:pt x="34874" y="1438846"/>
                  </a:lnTo>
                  <a:lnTo>
                    <a:pt x="34874" y="1436535"/>
                  </a:lnTo>
                  <a:close/>
                </a:path>
                <a:path w="34925" h="1657350">
                  <a:moveTo>
                    <a:pt x="34874" y="1061554"/>
                  </a:moveTo>
                  <a:lnTo>
                    <a:pt x="19748" y="1046429"/>
                  </a:lnTo>
                  <a:lnTo>
                    <a:pt x="15125" y="1046429"/>
                  </a:lnTo>
                  <a:lnTo>
                    <a:pt x="0" y="1061554"/>
                  </a:lnTo>
                  <a:lnTo>
                    <a:pt x="0" y="1066190"/>
                  </a:lnTo>
                  <a:lnTo>
                    <a:pt x="15125" y="1081316"/>
                  </a:lnTo>
                  <a:lnTo>
                    <a:pt x="19748" y="1081316"/>
                  </a:lnTo>
                  <a:lnTo>
                    <a:pt x="34874" y="1066190"/>
                  </a:lnTo>
                  <a:lnTo>
                    <a:pt x="34874" y="1063879"/>
                  </a:lnTo>
                  <a:lnTo>
                    <a:pt x="34874" y="1061554"/>
                  </a:lnTo>
                  <a:close/>
                </a:path>
                <a:path w="34925" h="1657350">
                  <a:moveTo>
                    <a:pt x="34874" y="599389"/>
                  </a:moveTo>
                  <a:lnTo>
                    <a:pt x="19748" y="584263"/>
                  </a:lnTo>
                  <a:lnTo>
                    <a:pt x="15125" y="584263"/>
                  </a:lnTo>
                  <a:lnTo>
                    <a:pt x="0" y="599389"/>
                  </a:lnTo>
                  <a:lnTo>
                    <a:pt x="0" y="604012"/>
                  </a:lnTo>
                  <a:lnTo>
                    <a:pt x="15125" y="619137"/>
                  </a:lnTo>
                  <a:lnTo>
                    <a:pt x="19748" y="619137"/>
                  </a:lnTo>
                  <a:lnTo>
                    <a:pt x="34874" y="604012"/>
                  </a:lnTo>
                  <a:lnTo>
                    <a:pt x="34874" y="601700"/>
                  </a:lnTo>
                  <a:lnTo>
                    <a:pt x="34874" y="599389"/>
                  </a:lnTo>
                  <a:close/>
                </a:path>
                <a:path w="34925" h="1657350">
                  <a:moveTo>
                    <a:pt x="34874" y="224421"/>
                  </a:moveTo>
                  <a:lnTo>
                    <a:pt x="19748" y="209296"/>
                  </a:lnTo>
                  <a:lnTo>
                    <a:pt x="15125" y="209296"/>
                  </a:lnTo>
                  <a:lnTo>
                    <a:pt x="0" y="224421"/>
                  </a:lnTo>
                  <a:lnTo>
                    <a:pt x="0" y="229044"/>
                  </a:lnTo>
                  <a:lnTo>
                    <a:pt x="15125" y="244170"/>
                  </a:lnTo>
                  <a:lnTo>
                    <a:pt x="19748" y="244170"/>
                  </a:lnTo>
                  <a:lnTo>
                    <a:pt x="34874" y="229044"/>
                  </a:lnTo>
                  <a:lnTo>
                    <a:pt x="34874" y="226733"/>
                  </a:lnTo>
                  <a:lnTo>
                    <a:pt x="34874" y="224421"/>
                  </a:lnTo>
                  <a:close/>
                </a:path>
                <a:path w="34925" h="1657350">
                  <a:moveTo>
                    <a:pt x="34874" y="15125"/>
                  </a:moveTo>
                  <a:lnTo>
                    <a:pt x="19748" y="0"/>
                  </a:lnTo>
                  <a:lnTo>
                    <a:pt x="15125" y="0"/>
                  </a:lnTo>
                  <a:lnTo>
                    <a:pt x="0" y="15125"/>
                  </a:lnTo>
                  <a:lnTo>
                    <a:pt x="0" y="19761"/>
                  </a:lnTo>
                  <a:lnTo>
                    <a:pt x="15125" y="34886"/>
                  </a:lnTo>
                  <a:lnTo>
                    <a:pt x="19748" y="34886"/>
                  </a:lnTo>
                  <a:lnTo>
                    <a:pt x="34874" y="19761"/>
                  </a:lnTo>
                  <a:lnTo>
                    <a:pt x="34874" y="17449"/>
                  </a:lnTo>
                  <a:lnTo>
                    <a:pt x="34874" y="15125"/>
                  </a:lnTo>
                  <a:close/>
                </a:path>
              </a:pathLst>
            </a:custGeom>
            <a:solidFill>
              <a:srgbClr val="1520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28939" y="1206564"/>
            <a:ext cx="2606675" cy="29000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R="81915">
              <a:lnSpc>
                <a:spcPct val="100000"/>
              </a:lnSpc>
              <a:spcBef>
                <a:spcPts val="110"/>
              </a:spcBef>
            </a:pPr>
            <a:r>
              <a:rPr dirty="0" sz="1650" spc="120" b="1">
                <a:solidFill>
                  <a:srgbClr val="15203F"/>
                </a:solidFill>
                <a:latin typeface="Cambria"/>
                <a:cs typeface="Cambria"/>
              </a:rPr>
              <a:t>U-</a:t>
            </a:r>
            <a:r>
              <a:rPr dirty="0" sz="1650" spc="-25" b="1">
                <a:solidFill>
                  <a:srgbClr val="15203F"/>
                </a:solidFill>
                <a:latin typeface="Cambria"/>
                <a:cs typeface="Cambria"/>
              </a:rPr>
              <a:t>Net</a:t>
            </a:r>
            <a:endParaRPr sz="1650">
              <a:latin typeface="Cambria"/>
              <a:cs typeface="Cambria"/>
            </a:endParaRPr>
          </a:p>
          <a:p>
            <a:pPr algn="ctr" marL="15240" marR="97155">
              <a:lnSpc>
                <a:spcPct val="139500"/>
              </a:lnSpc>
              <a:spcBef>
                <a:spcPts val="275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foundational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convolutional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neural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network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25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biomedical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image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segmentation,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known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its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strong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performance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limited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training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data.</a:t>
            </a:r>
            <a:endParaRPr sz="800">
              <a:latin typeface="Roboto"/>
              <a:cs typeface="Roboto"/>
            </a:endParaRPr>
          </a:p>
          <a:p>
            <a:pPr algn="ctr" marR="81915">
              <a:lnSpc>
                <a:spcPct val="100000"/>
              </a:lnSpc>
              <a:spcBef>
                <a:spcPts val="760"/>
              </a:spcBef>
            </a:pPr>
            <a:r>
              <a:rPr dirty="0" u="sng" sz="100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Key</a:t>
            </a:r>
            <a:r>
              <a:rPr dirty="0" u="sng" sz="1000" spc="27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000" spc="5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Features</a:t>
            </a:r>
            <a:r>
              <a:rPr dirty="0" u="sng" sz="1000" spc="5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000" spc="-6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Symmetrical</a:t>
            </a:r>
            <a:r>
              <a:rPr dirty="0" sz="800" spc="8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20">
                <a:solidFill>
                  <a:srgbClr val="15203F"/>
                </a:solidFill>
                <a:latin typeface="Roboto"/>
                <a:cs typeface="Roboto"/>
              </a:rPr>
              <a:t>encoder-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decoder</a:t>
            </a:r>
            <a:r>
              <a:rPr dirty="0" sz="800" spc="8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structure.</a:t>
            </a:r>
            <a:endParaRPr sz="800">
              <a:latin typeface="Roboto"/>
              <a:cs typeface="Roboto"/>
            </a:endParaRPr>
          </a:p>
          <a:p>
            <a:pPr marL="12700" marR="200660">
              <a:lnSpc>
                <a:spcPct val="135900"/>
              </a:lnSpc>
              <a:spcBef>
                <a:spcPts val="345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Skip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connections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concatenate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feature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maps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20">
                <a:solidFill>
                  <a:srgbClr val="15203F"/>
                </a:solidFill>
                <a:latin typeface="Roboto"/>
                <a:cs typeface="Roboto"/>
              </a:rPr>
              <a:t>from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encoder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decoder,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preserving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30">
                <a:solidFill>
                  <a:srgbClr val="15203F"/>
                </a:solidFill>
                <a:latin typeface="Roboto"/>
                <a:cs typeface="Roboto"/>
              </a:rPr>
              <a:t>fine-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grained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details.</a:t>
            </a:r>
            <a:endParaRPr sz="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Allows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precise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localization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context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learning.</a:t>
            </a:r>
            <a:endParaRPr sz="800">
              <a:latin typeface="Roboto"/>
              <a:cs typeface="Roboto"/>
            </a:endParaRPr>
          </a:p>
          <a:p>
            <a:pPr algn="ctr" marR="81280">
              <a:lnSpc>
                <a:spcPct val="100000"/>
              </a:lnSpc>
              <a:spcBef>
                <a:spcPts val="835"/>
              </a:spcBef>
            </a:pPr>
            <a:r>
              <a:rPr dirty="0" u="sng" sz="1000" spc="7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Advantages</a:t>
            </a:r>
            <a:r>
              <a:rPr dirty="0" sz="1000" spc="55">
                <a:solidFill>
                  <a:srgbClr val="15203F"/>
                </a:solidFill>
                <a:latin typeface="Cambria"/>
                <a:cs typeface="Cambria"/>
              </a:rPr>
              <a:t> </a:t>
            </a:r>
            <a:r>
              <a:rPr dirty="0" sz="1000" spc="-50">
                <a:solidFill>
                  <a:srgbClr val="15203F"/>
                </a:solidFill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2700" marR="459740">
              <a:lnSpc>
                <a:spcPct val="135900"/>
              </a:lnSpc>
              <a:spcBef>
                <a:spcPts val="300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Effective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segmenting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structures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20">
                <a:solidFill>
                  <a:srgbClr val="15203F"/>
                </a:solidFill>
                <a:latin typeface="Roboto"/>
                <a:cs typeface="Roboto"/>
              </a:rPr>
              <a:t>clear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boundaries.</a:t>
            </a:r>
            <a:endParaRPr sz="800">
              <a:latin typeface="Roboto"/>
              <a:cs typeface="Roboto"/>
            </a:endParaRPr>
          </a:p>
          <a:p>
            <a:pPr marL="12700" marR="5080">
              <a:lnSpc>
                <a:spcPct val="164500"/>
              </a:lnSpc>
              <a:spcBef>
                <a:spcPts val="70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Good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baseline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rapid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deployment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initial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analysis.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Requires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less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data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compared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other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architectures.</a:t>
            </a:r>
            <a:endParaRPr sz="800">
              <a:latin typeface="Roboto"/>
              <a:cs typeface="Roboto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512" y="4247028"/>
            <a:ext cx="1838204" cy="135830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3714824" y="1107471"/>
            <a:ext cx="3034665" cy="4883785"/>
            <a:chOff x="3714824" y="1107471"/>
            <a:chExt cx="3034665" cy="4883785"/>
          </a:xfrm>
        </p:grpSpPr>
        <p:sp>
          <p:nvSpPr>
            <p:cNvPr id="10" name="object 10" descr=""/>
            <p:cNvSpPr/>
            <p:nvPr/>
          </p:nvSpPr>
          <p:spPr>
            <a:xfrm>
              <a:off x="3714824" y="1107471"/>
              <a:ext cx="3034665" cy="4883785"/>
            </a:xfrm>
            <a:custGeom>
              <a:avLst/>
              <a:gdLst/>
              <a:ahLst/>
              <a:cxnLst/>
              <a:rect l="l" t="t" r="r" b="b"/>
              <a:pathLst>
                <a:path w="3034665" h="4883785">
                  <a:moveTo>
                    <a:pt x="3034645" y="0"/>
                  </a:moveTo>
                  <a:lnTo>
                    <a:pt x="203995" y="0"/>
                  </a:lnTo>
                  <a:lnTo>
                    <a:pt x="197112" y="337"/>
                  </a:lnTo>
                  <a:lnTo>
                    <a:pt x="156301" y="7080"/>
                  </a:lnTo>
                  <a:lnTo>
                    <a:pt x="117583" y="21649"/>
                  </a:lnTo>
                  <a:lnTo>
                    <a:pt x="82447" y="43496"/>
                  </a:lnTo>
                  <a:lnTo>
                    <a:pt x="52263" y="71773"/>
                  </a:lnTo>
                  <a:lnTo>
                    <a:pt x="28160" y="105398"/>
                  </a:lnTo>
                  <a:lnTo>
                    <a:pt x="11092" y="143081"/>
                  </a:lnTo>
                  <a:lnTo>
                    <a:pt x="1697" y="183357"/>
                  </a:lnTo>
                  <a:lnTo>
                    <a:pt x="0" y="203995"/>
                  </a:lnTo>
                  <a:lnTo>
                    <a:pt x="0" y="4883338"/>
                  </a:lnTo>
                  <a:lnTo>
                    <a:pt x="2830649" y="4883338"/>
                  </a:lnTo>
                  <a:lnTo>
                    <a:pt x="2837532" y="4882997"/>
                  </a:lnTo>
                  <a:lnTo>
                    <a:pt x="2878343" y="4876257"/>
                  </a:lnTo>
                  <a:lnTo>
                    <a:pt x="2917072" y="4861687"/>
                  </a:lnTo>
                  <a:lnTo>
                    <a:pt x="2952198" y="4839846"/>
                  </a:lnTo>
                  <a:lnTo>
                    <a:pt x="2982381" y="4811568"/>
                  </a:lnTo>
                  <a:lnTo>
                    <a:pt x="3006484" y="4777940"/>
                  </a:lnTo>
                  <a:lnTo>
                    <a:pt x="3023552" y="4740262"/>
                  </a:lnTo>
                  <a:lnTo>
                    <a:pt x="3032947" y="4699977"/>
                  </a:lnTo>
                  <a:lnTo>
                    <a:pt x="3034645" y="4679334"/>
                  </a:lnTo>
                  <a:lnTo>
                    <a:pt x="3034645" y="0"/>
                  </a:lnTo>
                  <a:close/>
                </a:path>
              </a:pathLst>
            </a:custGeom>
            <a:solidFill>
              <a:srgbClr val="E9EC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19461" y="2406789"/>
              <a:ext cx="34925" cy="1997075"/>
            </a:xfrm>
            <a:custGeom>
              <a:avLst/>
              <a:gdLst/>
              <a:ahLst/>
              <a:cxnLst/>
              <a:rect l="l" t="t" r="r" b="b"/>
              <a:pathLst>
                <a:path w="34925" h="1997075">
                  <a:moveTo>
                    <a:pt x="34886" y="1977186"/>
                  </a:moveTo>
                  <a:lnTo>
                    <a:pt x="19748" y="1962061"/>
                  </a:lnTo>
                  <a:lnTo>
                    <a:pt x="15125" y="1962061"/>
                  </a:lnTo>
                  <a:lnTo>
                    <a:pt x="0" y="1977186"/>
                  </a:lnTo>
                  <a:lnTo>
                    <a:pt x="0" y="1981809"/>
                  </a:lnTo>
                  <a:lnTo>
                    <a:pt x="15125" y="1996935"/>
                  </a:lnTo>
                  <a:lnTo>
                    <a:pt x="19748" y="1996935"/>
                  </a:lnTo>
                  <a:lnTo>
                    <a:pt x="34886" y="1981809"/>
                  </a:lnTo>
                  <a:lnTo>
                    <a:pt x="34886" y="1979498"/>
                  </a:lnTo>
                  <a:lnTo>
                    <a:pt x="34886" y="1977186"/>
                  </a:lnTo>
                  <a:close/>
                </a:path>
                <a:path w="34925" h="1997075">
                  <a:moveTo>
                    <a:pt x="34886" y="1602219"/>
                  </a:moveTo>
                  <a:lnTo>
                    <a:pt x="19748" y="1587093"/>
                  </a:lnTo>
                  <a:lnTo>
                    <a:pt x="15125" y="1587093"/>
                  </a:lnTo>
                  <a:lnTo>
                    <a:pt x="0" y="1602219"/>
                  </a:lnTo>
                  <a:lnTo>
                    <a:pt x="0" y="1606842"/>
                  </a:lnTo>
                  <a:lnTo>
                    <a:pt x="15125" y="1621967"/>
                  </a:lnTo>
                  <a:lnTo>
                    <a:pt x="19748" y="1621967"/>
                  </a:lnTo>
                  <a:lnTo>
                    <a:pt x="34886" y="1606842"/>
                  </a:lnTo>
                  <a:lnTo>
                    <a:pt x="34886" y="1604530"/>
                  </a:lnTo>
                  <a:lnTo>
                    <a:pt x="34886" y="1602219"/>
                  </a:lnTo>
                  <a:close/>
                </a:path>
                <a:path w="34925" h="1997075">
                  <a:moveTo>
                    <a:pt x="34886" y="1227239"/>
                  </a:moveTo>
                  <a:lnTo>
                    <a:pt x="19748" y="1212113"/>
                  </a:lnTo>
                  <a:lnTo>
                    <a:pt x="15125" y="1212113"/>
                  </a:lnTo>
                  <a:lnTo>
                    <a:pt x="0" y="1227239"/>
                  </a:lnTo>
                  <a:lnTo>
                    <a:pt x="0" y="1231874"/>
                  </a:lnTo>
                  <a:lnTo>
                    <a:pt x="15125" y="1247000"/>
                  </a:lnTo>
                  <a:lnTo>
                    <a:pt x="19748" y="1247000"/>
                  </a:lnTo>
                  <a:lnTo>
                    <a:pt x="34886" y="1231874"/>
                  </a:lnTo>
                  <a:lnTo>
                    <a:pt x="34886" y="1229563"/>
                  </a:lnTo>
                  <a:lnTo>
                    <a:pt x="34886" y="1227239"/>
                  </a:lnTo>
                  <a:close/>
                </a:path>
                <a:path w="34925" h="1997075">
                  <a:moveTo>
                    <a:pt x="34886" y="765073"/>
                  </a:moveTo>
                  <a:lnTo>
                    <a:pt x="19748" y="749947"/>
                  </a:lnTo>
                  <a:lnTo>
                    <a:pt x="15125" y="749947"/>
                  </a:lnTo>
                  <a:lnTo>
                    <a:pt x="0" y="765073"/>
                  </a:lnTo>
                  <a:lnTo>
                    <a:pt x="0" y="769696"/>
                  </a:lnTo>
                  <a:lnTo>
                    <a:pt x="15125" y="784821"/>
                  </a:lnTo>
                  <a:lnTo>
                    <a:pt x="19748" y="784821"/>
                  </a:lnTo>
                  <a:lnTo>
                    <a:pt x="34886" y="769696"/>
                  </a:lnTo>
                  <a:lnTo>
                    <a:pt x="34886" y="767384"/>
                  </a:lnTo>
                  <a:lnTo>
                    <a:pt x="34886" y="765073"/>
                  </a:lnTo>
                  <a:close/>
                </a:path>
                <a:path w="34925" h="1997075">
                  <a:moveTo>
                    <a:pt x="34886" y="390105"/>
                  </a:moveTo>
                  <a:lnTo>
                    <a:pt x="19748" y="374980"/>
                  </a:lnTo>
                  <a:lnTo>
                    <a:pt x="15125" y="374980"/>
                  </a:lnTo>
                  <a:lnTo>
                    <a:pt x="0" y="390105"/>
                  </a:lnTo>
                  <a:lnTo>
                    <a:pt x="0" y="394728"/>
                  </a:lnTo>
                  <a:lnTo>
                    <a:pt x="15125" y="409854"/>
                  </a:lnTo>
                  <a:lnTo>
                    <a:pt x="19748" y="409854"/>
                  </a:lnTo>
                  <a:lnTo>
                    <a:pt x="34886" y="394728"/>
                  </a:lnTo>
                  <a:lnTo>
                    <a:pt x="34886" y="392417"/>
                  </a:lnTo>
                  <a:lnTo>
                    <a:pt x="34886" y="390105"/>
                  </a:lnTo>
                  <a:close/>
                </a:path>
                <a:path w="34925" h="1997075">
                  <a:moveTo>
                    <a:pt x="34886" y="15125"/>
                  </a:moveTo>
                  <a:lnTo>
                    <a:pt x="19748" y="0"/>
                  </a:lnTo>
                  <a:lnTo>
                    <a:pt x="15125" y="0"/>
                  </a:lnTo>
                  <a:lnTo>
                    <a:pt x="0" y="15125"/>
                  </a:lnTo>
                  <a:lnTo>
                    <a:pt x="0" y="19761"/>
                  </a:lnTo>
                  <a:lnTo>
                    <a:pt x="15125" y="34886"/>
                  </a:lnTo>
                  <a:lnTo>
                    <a:pt x="19748" y="34886"/>
                  </a:lnTo>
                  <a:lnTo>
                    <a:pt x="34886" y="19761"/>
                  </a:lnTo>
                  <a:lnTo>
                    <a:pt x="34886" y="17449"/>
                  </a:lnTo>
                  <a:lnTo>
                    <a:pt x="34886" y="15125"/>
                  </a:lnTo>
                  <a:close/>
                </a:path>
              </a:pathLst>
            </a:custGeom>
            <a:solidFill>
              <a:srgbClr val="1520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877616" y="1206564"/>
            <a:ext cx="2709545" cy="34055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650" spc="120" b="1">
                <a:solidFill>
                  <a:srgbClr val="15203F"/>
                </a:solidFill>
                <a:latin typeface="Cambria"/>
                <a:cs typeface="Cambria"/>
              </a:rPr>
              <a:t>U-</a:t>
            </a:r>
            <a:r>
              <a:rPr dirty="0" sz="1650" spc="-10" b="1">
                <a:solidFill>
                  <a:srgbClr val="15203F"/>
                </a:solidFill>
                <a:latin typeface="Cambria"/>
                <a:cs typeface="Cambria"/>
              </a:rPr>
              <a:t>Net++</a:t>
            </a:r>
            <a:endParaRPr sz="1650">
              <a:latin typeface="Cambria"/>
              <a:cs typeface="Cambria"/>
            </a:endParaRPr>
          </a:p>
          <a:p>
            <a:pPr algn="ctr" marL="12065" marR="5080">
              <a:lnSpc>
                <a:spcPct val="139500"/>
              </a:lnSpc>
              <a:spcBef>
                <a:spcPts val="275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improved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80">
                <a:solidFill>
                  <a:srgbClr val="15203F"/>
                </a:solidFill>
                <a:latin typeface="Roboto"/>
                <a:cs typeface="Roboto"/>
              </a:rPr>
              <a:t>U-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Net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architecture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that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bridges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semantic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gap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between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encoder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decoder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through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nested,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dense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skip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connection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pathway.</a:t>
            </a:r>
            <a:endParaRPr sz="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dirty="0" u="sng" sz="100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Key</a:t>
            </a:r>
            <a:r>
              <a:rPr dirty="0" u="sng" sz="1000" spc="27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000" spc="5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Features</a:t>
            </a:r>
            <a:r>
              <a:rPr dirty="0" u="sng" sz="1000" spc="5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000" spc="-6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08585" marR="244475">
              <a:lnSpc>
                <a:spcPct val="143000"/>
              </a:lnSpc>
              <a:spcBef>
                <a:spcPts val="240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Nested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dense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skip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pathways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richer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feature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aggregation.</a:t>
            </a:r>
            <a:endParaRPr sz="800">
              <a:latin typeface="Roboto"/>
              <a:cs typeface="Roboto"/>
            </a:endParaRPr>
          </a:p>
          <a:p>
            <a:pPr marL="108585" marR="419100">
              <a:lnSpc>
                <a:spcPct val="143000"/>
              </a:lnSpc>
              <a:spcBef>
                <a:spcPts val="204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Redesigned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skip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connections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reduce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semantic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discrepancy.</a:t>
            </a:r>
            <a:endParaRPr sz="800">
              <a:latin typeface="Roboto"/>
              <a:cs typeface="Roboto"/>
            </a:endParaRPr>
          </a:p>
          <a:p>
            <a:pPr marL="108585">
              <a:lnSpc>
                <a:spcPct val="100000"/>
              </a:lnSpc>
              <a:spcBef>
                <a:spcPts val="620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Offers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flexibility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network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depth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receptive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field.</a:t>
            </a:r>
            <a:endParaRPr sz="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830"/>
              </a:spcBef>
            </a:pPr>
            <a:r>
              <a:rPr dirty="0" u="sng" sz="1000" spc="7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Advantages</a:t>
            </a:r>
            <a:r>
              <a:rPr dirty="0" u="sng" sz="1000" spc="5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000" spc="-5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08585" marR="224790">
              <a:lnSpc>
                <a:spcPct val="135900"/>
              </a:lnSpc>
              <a:spcBef>
                <a:spcPts val="305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Enhanced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accuracy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complex</a:t>
            </a:r>
            <a:r>
              <a:rPr dirty="0" sz="8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25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variable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lesion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shapes.</a:t>
            </a:r>
            <a:endParaRPr sz="800">
              <a:latin typeface="Roboto"/>
              <a:cs typeface="Roboto"/>
            </a:endParaRPr>
          </a:p>
          <a:p>
            <a:pPr marL="108585" marR="22860">
              <a:lnSpc>
                <a:spcPct val="135900"/>
              </a:lnSpc>
              <a:spcBef>
                <a:spcPts val="340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Better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handling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diverse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presentations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due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improved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feature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fusion.</a:t>
            </a:r>
            <a:endParaRPr sz="800">
              <a:latin typeface="Roboto"/>
              <a:cs typeface="Roboto"/>
            </a:endParaRPr>
          </a:p>
          <a:p>
            <a:pPr marL="108585" marR="144145">
              <a:lnSpc>
                <a:spcPct val="135900"/>
              </a:lnSpc>
              <a:spcBef>
                <a:spcPts val="345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Addresses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limitations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standard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80">
                <a:solidFill>
                  <a:srgbClr val="15203F"/>
                </a:solidFill>
                <a:latin typeface="Roboto"/>
                <a:cs typeface="Roboto"/>
              </a:rPr>
              <a:t>U-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Net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capturing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30">
                <a:solidFill>
                  <a:srgbClr val="15203F"/>
                </a:solidFill>
                <a:latin typeface="Roboto"/>
                <a:cs typeface="Roboto"/>
              </a:rPr>
              <a:t>multi-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scale</a:t>
            </a:r>
            <a:r>
              <a:rPr dirty="0" sz="800" spc="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features.</a:t>
            </a:r>
            <a:endParaRPr sz="800">
              <a:latin typeface="Roboto"/>
              <a:cs typeface="Roboto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6521" y="4752534"/>
            <a:ext cx="1831251" cy="1133630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6854112" y="1107471"/>
            <a:ext cx="3043555" cy="4883785"/>
            <a:chOff x="6854112" y="1107471"/>
            <a:chExt cx="3043555" cy="4883785"/>
          </a:xfrm>
        </p:grpSpPr>
        <p:sp>
          <p:nvSpPr>
            <p:cNvPr id="15" name="object 15" descr=""/>
            <p:cNvSpPr/>
            <p:nvPr/>
          </p:nvSpPr>
          <p:spPr>
            <a:xfrm>
              <a:off x="6854112" y="1107471"/>
              <a:ext cx="3043555" cy="4883785"/>
            </a:xfrm>
            <a:custGeom>
              <a:avLst/>
              <a:gdLst/>
              <a:ahLst/>
              <a:cxnLst/>
              <a:rect l="l" t="t" r="r" b="b"/>
              <a:pathLst>
                <a:path w="3043554" h="4883785">
                  <a:moveTo>
                    <a:pt x="3043365" y="0"/>
                  </a:moveTo>
                  <a:lnTo>
                    <a:pt x="203995" y="0"/>
                  </a:lnTo>
                  <a:lnTo>
                    <a:pt x="197112" y="337"/>
                  </a:lnTo>
                  <a:lnTo>
                    <a:pt x="156290" y="7080"/>
                  </a:lnTo>
                  <a:lnTo>
                    <a:pt x="117583" y="21649"/>
                  </a:lnTo>
                  <a:lnTo>
                    <a:pt x="82447" y="43496"/>
                  </a:lnTo>
                  <a:lnTo>
                    <a:pt x="52251" y="71773"/>
                  </a:lnTo>
                  <a:lnTo>
                    <a:pt x="28160" y="105398"/>
                  </a:lnTo>
                  <a:lnTo>
                    <a:pt x="11092" y="143081"/>
                  </a:lnTo>
                  <a:lnTo>
                    <a:pt x="1697" y="183357"/>
                  </a:lnTo>
                  <a:lnTo>
                    <a:pt x="0" y="203995"/>
                  </a:lnTo>
                  <a:lnTo>
                    <a:pt x="0" y="4883338"/>
                  </a:lnTo>
                  <a:lnTo>
                    <a:pt x="2839369" y="4883338"/>
                  </a:lnTo>
                  <a:lnTo>
                    <a:pt x="2846252" y="4882997"/>
                  </a:lnTo>
                  <a:lnTo>
                    <a:pt x="2887063" y="4876257"/>
                  </a:lnTo>
                  <a:lnTo>
                    <a:pt x="2925793" y="4861687"/>
                  </a:lnTo>
                  <a:lnTo>
                    <a:pt x="2960918" y="4839846"/>
                  </a:lnTo>
                  <a:lnTo>
                    <a:pt x="2991102" y="4811568"/>
                  </a:lnTo>
                  <a:lnTo>
                    <a:pt x="3015204" y="4777940"/>
                  </a:lnTo>
                  <a:lnTo>
                    <a:pt x="3032273" y="4740262"/>
                  </a:lnTo>
                  <a:lnTo>
                    <a:pt x="3041667" y="4699977"/>
                  </a:lnTo>
                  <a:lnTo>
                    <a:pt x="3043365" y="4679334"/>
                  </a:lnTo>
                  <a:lnTo>
                    <a:pt x="3043365" y="0"/>
                  </a:lnTo>
                  <a:close/>
                </a:path>
              </a:pathLst>
            </a:custGeom>
            <a:solidFill>
              <a:srgbClr val="E9EC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67474" y="2406789"/>
              <a:ext cx="34925" cy="1823085"/>
            </a:xfrm>
            <a:custGeom>
              <a:avLst/>
              <a:gdLst/>
              <a:ahLst/>
              <a:cxnLst/>
              <a:rect l="l" t="t" r="r" b="b"/>
              <a:pathLst>
                <a:path w="34925" h="1823085">
                  <a:moveTo>
                    <a:pt x="34874" y="1802777"/>
                  </a:moveTo>
                  <a:lnTo>
                    <a:pt x="19748" y="1787652"/>
                  </a:lnTo>
                  <a:lnTo>
                    <a:pt x="15125" y="1787652"/>
                  </a:lnTo>
                  <a:lnTo>
                    <a:pt x="0" y="1802777"/>
                  </a:lnTo>
                  <a:lnTo>
                    <a:pt x="0" y="1807413"/>
                  </a:lnTo>
                  <a:lnTo>
                    <a:pt x="15125" y="1822538"/>
                  </a:lnTo>
                  <a:lnTo>
                    <a:pt x="19748" y="1822538"/>
                  </a:lnTo>
                  <a:lnTo>
                    <a:pt x="34874" y="1807413"/>
                  </a:lnTo>
                  <a:lnTo>
                    <a:pt x="34874" y="1805089"/>
                  </a:lnTo>
                  <a:lnTo>
                    <a:pt x="34874" y="1802777"/>
                  </a:lnTo>
                  <a:close/>
                </a:path>
                <a:path w="34925" h="1823085">
                  <a:moveTo>
                    <a:pt x="34874" y="1436535"/>
                  </a:moveTo>
                  <a:lnTo>
                    <a:pt x="19748" y="1421409"/>
                  </a:lnTo>
                  <a:lnTo>
                    <a:pt x="15125" y="1421409"/>
                  </a:lnTo>
                  <a:lnTo>
                    <a:pt x="0" y="1436535"/>
                  </a:lnTo>
                  <a:lnTo>
                    <a:pt x="0" y="1441157"/>
                  </a:lnTo>
                  <a:lnTo>
                    <a:pt x="15125" y="1456283"/>
                  </a:lnTo>
                  <a:lnTo>
                    <a:pt x="19748" y="1456283"/>
                  </a:lnTo>
                  <a:lnTo>
                    <a:pt x="34874" y="1441157"/>
                  </a:lnTo>
                  <a:lnTo>
                    <a:pt x="34874" y="1438846"/>
                  </a:lnTo>
                  <a:lnTo>
                    <a:pt x="34874" y="1436535"/>
                  </a:lnTo>
                  <a:close/>
                </a:path>
                <a:path w="34925" h="1823085">
                  <a:moveTo>
                    <a:pt x="34874" y="1061554"/>
                  </a:moveTo>
                  <a:lnTo>
                    <a:pt x="19748" y="1046429"/>
                  </a:lnTo>
                  <a:lnTo>
                    <a:pt x="15125" y="1046429"/>
                  </a:lnTo>
                  <a:lnTo>
                    <a:pt x="0" y="1061554"/>
                  </a:lnTo>
                  <a:lnTo>
                    <a:pt x="0" y="1066190"/>
                  </a:lnTo>
                  <a:lnTo>
                    <a:pt x="15125" y="1081316"/>
                  </a:lnTo>
                  <a:lnTo>
                    <a:pt x="19748" y="1081316"/>
                  </a:lnTo>
                  <a:lnTo>
                    <a:pt x="34874" y="1066190"/>
                  </a:lnTo>
                  <a:lnTo>
                    <a:pt x="34874" y="1063879"/>
                  </a:lnTo>
                  <a:lnTo>
                    <a:pt x="34874" y="1061554"/>
                  </a:lnTo>
                  <a:close/>
                </a:path>
                <a:path w="34925" h="1823085">
                  <a:moveTo>
                    <a:pt x="34874" y="599389"/>
                  </a:moveTo>
                  <a:lnTo>
                    <a:pt x="19748" y="584263"/>
                  </a:lnTo>
                  <a:lnTo>
                    <a:pt x="15125" y="584263"/>
                  </a:lnTo>
                  <a:lnTo>
                    <a:pt x="0" y="599389"/>
                  </a:lnTo>
                  <a:lnTo>
                    <a:pt x="0" y="604012"/>
                  </a:lnTo>
                  <a:lnTo>
                    <a:pt x="15125" y="619137"/>
                  </a:lnTo>
                  <a:lnTo>
                    <a:pt x="19748" y="619137"/>
                  </a:lnTo>
                  <a:lnTo>
                    <a:pt x="34874" y="604012"/>
                  </a:lnTo>
                  <a:lnTo>
                    <a:pt x="34874" y="601700"/>
                  </a:lnTo>
                  <a:lnTo>
                    <a:pt x="34874" y="599389"/>
                  </a:lnTo>
                  <a:close/>
                </a:path>
                <a:path w="34925" h="1823085">
                  <a:moveTo>
                    <a:pt x="34874" y="390105"/>
                  </a:moveTo>
                  <a:lnTo>
                    <a:pt x="19748" y="374980"/>
                  </a:lnTo>
                  <a:lnTo>
                    <a:pt x="15125" y="374980"/>
                  </a:lnTo>
                  <a:lnTo>
                    <a:pt x="0" y="390105"/>
                  </a:lnTo>
                  <a:lnTo>
                    <a:pt x="0" y="394728"/>
                  </a:lnTo>
                  <a:lnTo>
                    <a:pt x="15125" y="409854"/>
                  </a:lnTo>
                  <a:lnTo>
                    <a:pt x="19748" y="409854"/>
                  </a:lnTo>
                  <a:lnTo>
                    <a:pt x="34874" y="394728"/>
                  </a:lnTo>
                  <a:lnTo>
                    <a:pt x="34874" y="392417"/>
                  </a:lnTo>
                  <a:lnTo>
                    <a:pt x="34874" y="390105"/>
                  </a:lnTo>
                  <a:close/>
                </a:path>
                <a:path w="34925" h="1823085">
                  <a:moveTo>
                    <a:pt x="34874" y="15125"/>
                  </a:moveTo>
                  <a:lnTo>
                    <a:pt x="19748" y="0"/>
                  </a:lnTo>
                  <a:lnTo>
                    <a:pt x="15125" y="0"/>
                  </a:lnTo>
                  <a:lnTo>
                    <a:pt x="0" y="15125"/>
                  </a:lnTo>
                  <a:lnTo>
                    <a:pt x="0" y="19761"/>
                  </a:lnTo>
                  <a:lnTo>
                    <a:pt x="15125" y="34886"/>
                  </a:lnTo>
                  <a:lnTo>
                    <a:pt x="19748" y="34886"/>
                  </a:lnTo>
                  <a:lnTo>
                    <a:pt x="34874" y="19761"/>
                  </a:lnTo>
                  <a:lnTo>
                    <a:pt x="34874" y="17449"/>
                  </a:lnTo>
                  <a:lnTo>
                    <a:pt x="34874" y="15125"/>
                  </a:lnTo>
                  <a:close/>
                </a:path>
              </a:pathLst>
            </a:custGeom>
            <a:solidFill>
              <a:srgbClr val="1520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979167" y="1206564"/>
            <a:ext cx="2795270" cy="32397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650" spc="80" b="1">
                <a:solidFill>
                  <a:srgbClr val="15203F"/>
                </a:solidFill>
                <a:latin typeface="Cambria"/>
                <a:cs typeface="Cambria"/>
              </a:rPr>
              <a:t>nnU-</a:t>
            </a:r>
            <a:r>
              <a:rPr dirty="0" sz="1650" spc="-25" b="1">
                <a:solidFill>
                  <a:srgbClr val="15203F"/>
                </a:solidFill>
                <a:latin typeface="Cambria"/>
                <a:cs typeface="Cambria"/>
              </a:rPr>
              <a:t>Net</a:t>
            </a:r>
            <a:endParaRPr sz="1650">
              <a:latin typeface="Cambria"/>
              <a:cs typeface="Cambria"/>
            </a:endParaRPr>
          </a:p>
          <a:p>
            <a:pPr algn="ctr" marL="12700" marR="5080">
              <a:lnSpc>
                <a:spcPct val="139500"/>
              </a:lnSpc>
              <a:spcBef>
                <a:spcPts val="275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25">
                <a:solidFill>
                  <a:srgbClr val="15203F"/>
                </a:solidFill>
                <a:latin typeface="Roboto"/>
                <a:cs typeface="Roboto"/>
              </a:rPr>
              <a:t>"no-</a:t>
            </a:r>
            <a:r>
              <a:rPr dirty="0" sz="800" spc="-55">
                <a:solidFill>
                  <a:srgbClr val="15203F"/>
                </a:solidFill>
                <a:latin typeface="Roboto"/>
                <a:cs typeface="Roboto"/>
              </a:rPr>
              <a:t>new-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UNet"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framework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that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provides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robust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20">
                <a:solidFill>
                  <a:srgbClr val="15203F"/>
                </a:solidFill>
                <a:latin typeface="Roboto"/>
                <a:cs typeface="Roboto"/>
              </a:rPr>
              <a:t>self-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configuring</a:t>
            </a:r>
            <a:r>
              <a:rPr dirty="0" sz="8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approach</a:t>
            </a:r>
            <a:r>
              <a:rPr dirty="0" sz="8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8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achieve</a:t>
            </a:r>
            <a:r>
              <a:rPr dirty="0" sz="8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30">
                <a:solidFill>
                  <a:srgbClr val="15203F"/>
                </a:solidFill>
                <a:latin typeface="Roboto"/>
                <a:cs typeface="Roboto"/>
              </a:rPr>
              <a:t>state-</a:t>
            </a:r>
            <a:r>
              <a:rPr dirty="0" sz="800" spc="-40">
                <a:solidFill>
                  <a:srgbClr val="15203F"/>
                </a:solidFill>
                <a:latin typeface="Roboto"/>
                <a:cs typeface="Roboto"/>
              </a:rPr>
              <a:t>of-</a:t>
            </a:r>
            <a:r>
              <a:rPr dirty="0" sz="800" spc="-45">
                <a:solidFill>
                  <a:srgbClr val="15203F"/>
                </a:solidFill>
                <a:latin typeface="Roboto"/>
                <a:cs typeface="Roboto"/>
              </a:rPr>
              <a:t>the-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art</a:t>
            </a:r>
            <a:r>
              <a:rPr dirty="0" sz="8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medical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image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without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manual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tuning.</a:t>
            </a:r>
            <a:endParaRPr sz="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dirty="0" u="sng" sz="100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Key</a:t>
            </a:r>
            <a:r>
              <a:rPr dirty="0" u="sng" sz="1000" spc="27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000" spc="5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Features</a:t>
            </a:r>
            <a:r>
              <a:rPr dirty="0" u="sng" sz="1000" spc="5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000" spc="-6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51765" marR="287020">
              <a:lnSpc>
                <a:spcPct val="143000"/>
              </a:lnSpc>
              <a:spcBef>
                <a:spcPts val="240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Automated</a:t>
            </a:r>
            <a:r>
              <a:rPr dirty="0" sz="800" spc="7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configuration</a:t>
            </a:r>
            <a:r>
              <a:rPr dirty="0" sz="800" spc="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30">
                <a:solidFill>
                  <a:srgbClr val="15203F"/>
                </a:solidFill>
                <a:latin typeface="Roboto"/>
                <a:cs typeface="Roboto"/>
              </a:rPr>
              <a:t>(pre-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processing,</a:t>
            </a:r>
            <a:r>
              <a:rPr dirty="0" sz="800" spc="7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network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topology,</a:t>
            </a:r>
            <a:r>
              <a:rPr dirty="0" sz="8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training</a:t>
            </a:r>
            <a:r>
              <a:rPr dirty="0" sz="8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parameters).</a:t>
            </a:r>
            <a:endParaRPr sz="800">
              <a:latin typeface="Roboto"/>
              <a:cs typeface="Roboto"/>
            </a:endParaRPr>
          </a:p>
          <a:p>
            <a:pPr marL="151765" marR="228600">
              <a:lnSpc>
                <a:spcPts val="1650"/>
              </a:lnSpc>
              <a:spcBef>
                <a:spcPts val="95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Ensemble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optimized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2D,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3D,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cascade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80">
                <a:solidFill>
                  <a:srgbClr val="15203F"/>
                </a:solidFill>
                <a:latin typeface="Roboto"/>
                <a:cs typeface="Roboto"/>
              </a:rPr>
              <a:t>U-</a:t>
            </a:r>
            <a:r>
              <a:rPr dirty="0" sz="800" spc="-20">
                <a:solidFill>
                  <a:srgbClr val="15203F"/>
                </a:solidFill>
                <a:latin typeface="Roboto"/>
                <a:cs typeface="Roboto"/>
              </a:rPr>
              <a:t>Nets.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35">
                <a:solidFill>
                  <a:srgbClr val="15203F"/>
                </a:solidFill>
                <a:latin typeface="Roboto"/>
                <a:cs typeface="Roboto"/>
              </a:rPr>
              <a:t>Data-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driven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approach,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adapting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diverse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datasets.</a:t>
            </a:r>
            <a:endParaRPr sz="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u="sng" sz="1000" spc="7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Advantages</a:t>
            </a:r>
            <a:r>
              <a:rPr dirty="0" u="sng" sz="1000" spc="55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000" spc="-50">
                <a:solidFill>
                  <a:srgbClr val="15203F"/>
                </a:solidFill>
                <a:uFill>
                  <a:solidFill>
                    <a:srgbClr val="15203F"/>
                  </a:solidFill>
                </a:uFill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51765" marR="331470">
              <a:lnSpc>
                <a:spcPct val="135900"/>
              </a:lnSpc>
              <a:spcBef>
                <a:spcPts val="305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Achieves</a:t>
            </a:r>
            <a:r>
              <a:rPr dirty="0" sz="8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top</a:t>
            </a:r>
            <a:r>
              <a:rPr dirty="0" sz="8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performance</a:t>
            </a:r>
            <a:r>
              <a:rPr dirty="0" sz="8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8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minimal</a:t>
            </a:r>
            <a:r>
              <a:rPr dirty="0" sz="8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effort</a:t>
            </a:r>
            <a:r>
              <a:rPr dirty="0" sz="8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25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specific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datasets.</a:t>
            </a:r>
            <a:endParaRPr sz="800">
              <a:latin typeface="Roboto"/>
              <a:cs typeface="Roboto"/>
            </a:endParaRPr>
          </a:p>
          <a:p>
            <a:pPr marL="151765" marR="154940">
              <a:lnSpc>
                <a:spcPct val="135900"/>
              </a:lnSpc>
              <a:spcBef>
                <a:spcPts val="340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Highly</a:t>
            </a:r>
            <a:r>
              <a:rPr dirty="0" sz="8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adaptable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robust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across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different</a:t>
            </a:r>
            <a:r>
              <a:rPr dirty="0" sz="8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imaging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modalities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clinical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settings.</a:t>
            </a:r>
            <a:endParaRPr sz="800">
              <a:latin typeface="Roboto"/>
              <a:cs typeface="Roboto"/>
            </a:endParaRPr>
          </a:p>
          <a:p>
            <a:pPr marL="151765" marR="77470">
              <a:lnSpc>
                <a:spcPct val="143000"/>
              </a:lnSpc>
              <a:spcBef>
                <a:spcPts val="210"/>
              </a:spcBef>
            </a:pP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Reduces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expert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intervention,</a:t>
            </a:r>
            <a:r>
              <a:rPr dirty="0" sz="8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accelerating</a:t>
            </a:r>
            <a:r>
              <a:rPr dirty="0" sz="8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development</a:t>
            </a:r>
            <a:r>
              <a:rPr dirty="0" sz="800" spc="5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8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15203F"/>
                </a:solidFill>
                <a:latin typeface="Roboto"/>
                <a:cs typeface="Roboto"/>
              </a:rPr>
              <a:t>detection</a:t>
            </a:r>
            <a:r>
              <a:rPr dirty="0" sz="8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15203F"/>
                </a:solidFill>
                <a:latin typeface="Roboto"/>
                <a:cs typeface="Roboto"/>
              </a:rPr>
              <a:t>tools.</a:t>
            </a:r>
            <a:endParaRPr sz="800">
              <a:latin typeface="Roboto"/>
              <a:cs typeface="Roboto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455809" y="4586848"/>
            <a:ext cx="2921635" cy="1766570"/>
            <a:chOff x="7455809" y="4586848"/>
            <a:chExt cx="2921635" cy="1766570"/>
          </a:xfrm>
        </p:grpSpPr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5809" y="4586848"/>
              <a:ext cx="1839971" cy="1028988"/>
            </a:xfrm>
            <a:prstGeom prst="rect">
              <a:avLst/>
            </a:prstGeom>
          </p:spPr>
        </p:pic>
        <p:pic>
          <p:nvPicPr>
            <p:cNvPr id="20" name="object 20" descr="">
              <a:hlinkClick r:id="rId5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0822" y="5969530"/>
              <a:ext cx="1606269" cy="383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00" spc="325"/>
              <a:t>Why</a:t>
            </a:r>
            <a:r>
              <a:rPr dirty="0" sz="4800" spc="240"/>
              <a:t> </a:t>
            </a:r>
            <a:r>
              <a:rPr dirty="0" sz="4800" spc="190"/>
              <a:t>Use</a:t>
            </a:r>
            <a:r>
              <a:rPr dirty="0" sz="4800" spc="245"/>
              <a:t> </a:t>
            </a:r>
            <a:r>
              <a:rPr dirty="0" sz="4800"/>
              <a:t>Different</a:t>
            </a:r>
            <a:r>
              <a:rPr dirty="0" sz="4800" spc="240"/>
              <a:t> </a:t>
            </a:r>
            <a:r>
              <a:rPr dirty="0" sz="4800" spc="80"/>
              <a:t>Encoders?</a:t>
            </a:r>
            <a:endParaRPr sz="4800"/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algn="ctr" marL="12065" marR="5080" indent="-1905">
              <a:lnSpc>
                <a:spcPct val="103600"/>
              </a:lnSpc>
              <a:spcBef>
                <a:spcPts val="15"/>
              </a:spcBef>
            </a:pPr>
            <a:r>
              <a:rPr dirty="0" sz="1750">
                <a:solidFill>
                  <a:srgbClr val="5E97F1"/>
                </a:solidFill>
                <a:latin typeface="Cambria"/>
                <a:cs typeface="Cambria"/>
              </a:rPr>
              <a:t>Deep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85">
                <a:solidFill>
                  <a:srgbClr val="5E97F1"/>
                </a:solidFill>
                <a:latin typeface="Cambria"/>
                <a:cs typeface="Cambria"/>
              </a:rPr>
              <a:t>learning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75">
                <a:solidFill>
                  <a:srgbClr val="5E97F1"/>
                </a:solidFill>
                <a:latin typeface="Cambria"/>
                <a:cs typeface="Cambria"/>
              </a:rPr>
              <a:t>encoders </a:t>
            </a:r>
            <a:r>
              <a:rPr dirty="0" sz="1750" spc="85">
                <a:solidFill>
                  <a:srgbClr val="5E97F1"/>
                </a:solidFill>
                <a:latin typeface="Cambria"/>
                <a:cs typeface="Cambria"/>
              </a:rPr>
              <a:t>act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110">
                <a:solidFill>
                  <a:srgbClr val="5E97F1"/>
                </a:solidFill>
                <a:latin typeface="Cambria"/>
                <a:cs typeface="Cambria"/>
              </a:rPr>
              <a:t>as</a:t>
            </a:r>
            <a:r>
              <a:rPr dirty="0" sz="17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55">
                <a:solidFill>
                  <a:srgbClr val="5E97F1"/>
                </a:solidFill>
                <a:latin typeface="Cambria"/>
                <a:cs typeface="Cambria"/>
              </a:rPr>
              <a:t>feature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50">
                <a:solidFill>
                  <a:srgbClr val="5E97F1"/>
                </a:solidFill>
                <a:latin typeface="Cambria"/>
                <a:cs typeface="Cambria"/>
              </a:rPr>
              <a:t>extractors,</a:t>
            </a:r>
            <a:r>
              <a:rPr dirty="0" sz="17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80">
                <a:solidFill>
                  <a:srgbClr val="5E97F1"/>
                </a:solidFill>
                <a:latin typeface="Cambria"/>
                <a:cs typeface="Cambria"/>
              </a:rPr>
              <a:t>capturing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100">
                <a:solidFill>
                  <a:srgbClr val="5E97F1"/>
                </a:solidFill>
                <a:latin typeface="Cambria"/>
                <a:cs typeface="Cambria"/>
              </a:rPr>
              <a:t>anatomical</a:t>
            </a:r>
            <a:r>
              <a:rPr dirty="0" sz="17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60">
                <a:solidFill>
                  <a:srgbClr val="5E97F1"/>
                </a:solidFill>
                <a:latin typeface="Cambria"/>
                <a:cs typeface="Cambria"/>
              </a:rPr>
              <a:t>patterns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80">
                <a:solidFill>
                  <a:srgbClr val="5E97F1"/>
                </a:solidFill>
                <a:latin typeface="Cambria"/>
                <a:cs typeface="Cambria"/>
              </a:rPr>
              <a:t>from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90">
                <a:solidFill>
                  <a:srgbClr val="5E97F1"/>
                </a:solidFill>
                <a:latin typeface="Cambria"/>
                <a:cs typeface="Cambria"/>
              </a:rPr>
              <a:t>chest</a:t>
            </a:r>
            <a:r>
              <a:rPr dirty="0" sz="17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155">
                <a:solidFill>
                  <a:srgbClr val="5E97F1"/>
                </a:solidFill>
                <a:latin typeface="Cambria"/>
                <a:cs typeface="Cambria"/>
              </a:rPr>
              <a:t>X- 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rays.</a:t>
            </a:r>
            <a:r>
              <a:rPr dirty="0" sz="17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95">
                <a:solidFill>
                  <a:srgbClr val="5E97F1"/>
                </a:solidFill>
                <a:latin typeface="Cambria"/>
                <a:cs typeface="Cambria"/>
              </a:rPr>
              <a:t>Choosing</a:t>
            </a:r>
            <a:r>
              <a:rPr dirty="0" sz="17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the</a:t>
            </a:r>
            <a:r>
              <a:rPr dirty="0" sz="17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60">
                <a:solidFill>
                  <a:srgbClr val="5E97F1"/>
                </a:solidFill>
                <a:latin typeface="Cambria"/>
                <a:cs typeface="Cambria"/>
              </a:rPr>
              <a:t>right</a:t>
            </a:r>
            <a:r>
              <a:rPr dirty="0" sz="17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encoder</a:t>
            </a:r>
            <a:r>
              <a:rPr dirty="0" sz="17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95">
                <a:solidFill>
                  <a:srgbClr val="5E97F1"/>
                </a:solidFill>
                <a:latin typeface="Cambria"/>
                <a:cs typeface="Cambria"/>
              </a:rPr>
              <a:t>significantly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100">
                <a:solidFill>
                  <a:srgbClr val="5E97F1"/>
                </a:solidFill>
                <a:latin typeface="Cambria"/>
                <a:cs typeface="Cambria"/>
              </a:rPr>
              <a:t>impacts</a:t>
            </a:r>
            <a:r>
              <a:rPr dirty="0" sz="17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90">
                <a:solidFill>
                  <a:srgbClr val="5E97F1"/>
                </a:solidFill>
                <a:latin typeface="Cambria"/>
                <a:cs typeface="Cambria"/>
              </a:rPr>
              <a:t>segmentation</a:t>
            </a:r>
            <a:r>
              <a:rPr dirty="0" sz="17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80">
                <a:solidFill>
                  <a:srgbClr val="5E97F1"/>
                </a:solidFill>
                <a:latin typeface="Cambria"/>
                <a:cs typeface="Cambria"/>
              </a:rPr>
              <a:t>accuracy,</a:t>
            </a:r>
            <a:r>
              <a:rPr dirty="0" sz="1750" spc="6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55">
                <a:solidFill>
                  <a:srgbClr val="5E97F1"/>
                </a:solidFill>
                <a:latin typeface="Cambria"/>
                <a:cs typeface="Cambria"/>
              </a:rPr>
              <a:t>generalization, </a:t>
            </a:r>
            <a:r>
              <a:rPr dirty="0" sz="1750" spc="105">
                <a:solidFill>
                  <a:srgbClr val="5E97F1"/>
                </a:solidFill>
                <a:latin typeface="Cambria"/>
                <a:cs typeface="Cambria"/>
              </a:rPr>
              <a:t>and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85">
                <a:solidFill>
                  <a:srgbClr val="5E97F1"/>
                </a:solidFill>
                <a:latin typeface="Cambria"/>
                <a:cs typeface="Cambria"/>
              </a:rPr>
              <a:t>computational</a:t>
            </a:r>
            <a:r>
              <a:rPr dirty="0" sz="17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750" spc="70">
                <a:solidFill>
                  <a:srgbClr val="5E97F1"/>
                </a:solidFill>
                <a:latin typeface="Cambria"/>
                <a:cs typeface="Cambria"/>
              </a:rPr>
              <a:t>efficiency.</a:t>
            </a:r>
            <a:endParaRPr sz="1750">
              <a:latin typeface="Cambria"/>
              <a:cs typeface="Cambria"/>
            </a:endParaRPr>
          </a:p>
        </p:txBody>
      </p:sp>
      <p:pic>
        <p:nvPicPr>
          <p:cNvPr id="4" name="object 4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623945">
              <a:lnSpc>
                <a:spcPct val="100000"/>
              </a:lnSpc>
              <a:spcBef>
                <a:spcPts val="110"/>
              </a:spcBef>
            </a:pPr>
            <a:r>
              <a:rPr dirty="0" sz="3300" spc="55"/>
              <a:t>Encoders</a:t>
            </a:r>
            <a:r>
              <a:rPr dirty="0" sz="3300" spc="114"/>
              <a:t> </a:t>
            </a:r>
            <a:r>
              <a:rPr dirty="0" sz="3300" spc="70"/>
              <a:t>Used</a:t>
            </a:r>
            <a:endParaRPr sz="3300"/>
          </a:p>
        </p:txBody>
      </p:sp>
      <p:sp>
        <p:nvSpPr>
          <p:cNvPr id="3" name="object 3" descr=""/>
          <p:cNvSpPr/>
          <p:nvPr/>
        </p:nvSpPr>
        <p:spPr>
          <a:xfrm>
            <a:off x="933450" y="20478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74"/>
                </a:lnTo>
                <a:lnTo>
                  <a:pt x="47019" y="30010"/>
                </a:lnTo>
                <a:lnTo>
                  <a:pt x="45813" y="32931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17616" y="47015"/>
                </a:lnTo>
                <a:lnTo>
                  <a:pt x="14698" y="45808"/>
                </a:lnTo>
                <a:lnTo>
                  <a:pt x="11781" y="44602"/>
                </a:lnTo>
                <a:lnTo>
                  <a:pt x="9207" y="42887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31"/>
                </a:lnTo>
                <a:lnTo>
                  <a:pt x="605" y="30010"/>
                </a:lnTo>
                <a:lnTo>
                  <a:pt x="0" y="26974"/>
                </a:lnTo>
                <a:lnTo>
                  <a:pt x="0" y="23812"/>
                </a:lnTo>
                <a:lnTo>
                  <a:pt x="0" y="20650"/>
                </a:lnTo>
                <a:lnTo>
                  <a:pt x="14698" y="1816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16"/>
                </a:lnTo>
                <a:lnTo>
                  <a:pt x="35843" y="3022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520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33450" y="23717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74"/>
                </a:lnTo>
                <a:lnTo>
                  <a:pt x="47019" y="30010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17616" y="47015"/>
                </a:lnTo>
                <a:lnTo>
                  <a:pt x="14698" y="45808"/>
                </a:lnTo>
                <a:lnTo>
                  <a:pt x="11781" y="44602"/>
                </a:lnTo>
                <a:lnTo>
                  <a:pt x="9207" y="42887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18"/>
                </a:lnTo>
                <a:lnTo>
                  <a:pt x="605" y="30010"/>
                </a:lnTo>
                <a:lnTo>
                  <a:pt x="0" y="26974"/>
                </a:lnTo>
                <a:lnTo>
                  <a:pt x="0" y="23812"/>
                </a:lnTo>
                <a:lnTo>
                  <a:pt x="0" y="20650"/>
                </a:lnTo>
                <a:lnTo>
                  <a:pt x="14698" y="1816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16"/>
                </a:lnTo>
                <a:lnTo>
                  <a:pt x="35843" y="3022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520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146075" y="1430242"/>
            <a:ext cx="2275205" cy="13309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64490">
              <a:lnSpc>
                <a:spcPct val="100000"/>
              </a:lnSpc>
              <a:spcBef>
                <a:spcPts val="135"/>
              </a:spcBef>
            </a:pPr>
            <a:r>
              <a:rPr dirty="0" sz="1950" spc="-10" b="1">
                <a:solidFill>
                  <a:srgbClr val="3157B7"/>
                </a:solidFill>
                <a:latin typeface="Cambria"/>
                <a:cs typeface="Cambria"/>
              </a:rPr>
              <a:t>ResNetI34</a:t>
            </a:r>
            <a:endParaRPr sz="19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Balanced depth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efficiency</a:t>
            </a:r>
            <a:endParaRPr sz="1300">
              <a:latin typeface="Roboto"/>
              <a:cs typeface="Roboto"/>
            </a:endParaRPr>
          </a:p>
          <a:p>
            <a:pPr marL="12700" marR="205740">
              <a:lnSpc>
                <a:spcPct val="139400"/>
              </a:lnSpc>
              <a:spcBef>
                <a:spcPts val="375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Strong baseline for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medical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imaging</a:t>
            </a:r>
            <a:r>
              <a:rPr dirty="0" sz="13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20">
                <a:solidFill>
                  <a:srgbClr val="15203F"/>
                </a:solidFill>
                <a:latin typeface="Roboto"/>
                <a:cs typeface="Roboto"/>
              </a:rPr>
              <a:t>tasks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33450" y="35623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74"/>
                </a:lnTo>
                <a:lnTo>
                  <a:pt x="47019" y="30010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17616" y="47015"/>
                </a:lnTo>
                <a:lnTo>
                  <a:pt x="14698" y="45808"/>
                </a:lnTo>
                <a:lnTo>
                  <a:pt x="11781" y="44602"/>
                </a:lnTo>
                <a:lnTo>
                  <a:pt x="9207" y="42887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18"/>
                </a:lnTo>
                <a:lnTo>
                  <a:pt x="605" y="30010"/>
                </a:lnTo>
                <a:lnTo>
                  <a:pt x="0" y="26974"/>
                </a:lnTo>
                <a:lnTo>
                  <a:pt x="0" y="23812"/>
                </a:lnTo>
                <a:lnTo>
                  <a:pt x="0" y="20650"/>
                </a:lnTo>
                <a:lnTo>
                  <a:pt x="14698" y="1816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16"/>
                </a:lnTo>
                <a:lnTo>
                  <a:pt x="35843" y="3022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520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33450" y="38957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74"/>
                </a:lnTo>
                <a:lnTo>
                  <a:pt x="47019" y="30010"/>
                </a:lnTo>
                <a:lnTo>
                  <a:pt x="45813" y="32918"/>
                </a:lnTo>
                <a:lnTo>
                  <a:pt x="44603" y="35839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17616" y="47015"/>
                </a:lnTo>
                <a:lnTo>
                  <a:pt x="14698" y="45808"/>
                </a:lnTo>
                <a:lnTo>
                  <a:pt x="11781" y="44602"/>
                </a:lnTo>
                <a:lnTo>
                  <a:pt x="1811" y="32918"/>
                </a:lnTo>
                <a:lnTo>
                  <a:pt x="605" y="30010"/>
                </a:lnTo>
                <a:lnTo>
                  <a:pt x="0" y="26974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22"/>
                </a:lnTo>
                <a:lnTo>
                  <a:pt x="14698" y="1816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16"/>
                </a:lnTo>
                <a:lnTo>
                  <a:pt x="35843" y="3022"/>
                </a:lnTo>
                <a:lnTo>
                  <a:pt x="38417" y="4737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85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520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46075" y="2954242"/>
            <a:ext cx="2101215" cy="1321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9530">
              <a:lnSpc>
                <a:spcPct val="100000"/>
              </a:lnSpc>
              <a:spcBef>
                <a:spcPts val="135"/>
              </a:spcBef>
            </a:pPr>
            <a:r>
              <a:rPr dirty="0" sz="1950" spc="50" b="1">
                <a:solidFill>
                  <a:srgbClr val="3157B7"/>
                </a:solidFill>
                <a:latin typeface="Cambria"/>
                <a:cs typeface="Cambria"/>
              </a:rPr>
              <a:t>EfficientNetIB0</a:t>
            </a:r>
            <a:endParaRPr sz="1950">
              <a:latin typeface="Cambria"/>
              <a:cs typeface="Cambria"/>
            </a:endParaRPr>
          </a:p>
          <a:p>
            <a:pPr marL="12700" marR="551815">
              <a:lnSpc>
                <a:spcPct val="168300"/>
              </a:lnSpc>
              <a:spcBef>
                <a:spcPts val="47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Lightweight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20">
                <a:solidFill>
                  <a:srgbClr val="15203F"/>
                </a:solidFill>
                <a:latin typeface="Roboto"/>
                <a:cs typeface="Roboto"/>
              </a:rPr>
              <a:t>fast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Ideal</a:t>
            </a:r>
            <a:r>
              <a:rPr dirty="0" sz="13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3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65">
                <a:solidFill>
                  <a:srgbClr val="15203F"/>
                </a:solidFill>
                <a:latin typeface="Roboto"/>
                <a:cs typeface="Roboto"/>
              </a:rPr>
              <a:t>low-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latency,</a:t>
            </a:r>
            <a:endParaRPr sz="1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300" spc="-30">
                <a:solidFill>
                  <a:srgbClr val="15203F"/>
                </a:solidFill>
                <a:latin typeface="Roboto"/>
                <a:cs typeface="Roboto"/>
              </a:rPr>
              <a:t>deployment-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friendly</a:t>
            </a:r>
            <a:r>
              <a:rPr dirty="0" sz="13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models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33450" y="50863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74"/>
                </a:lnTo>
                <a:lnTo>
                  <a:pt x="47019" y="30010"/>
                </a:lnTo>
                <a:lnTo>
                  <a:pt x="45813" y="32918"/>
                </a:lnTo>
                <a:lnTo>
                  <a:pt x="44603" y="35839"/>
                </a:lnTo>
                <a:lnTo>
                  <a:pt x="42882" y="38417"/>
                </a:lnTo>
                <a:lnTo>
                  <a:pt x="40650" y="40652"/>
                </a:lnTo>
                <a:lnTo>
                  <a:pt x="38417" y="42887"/>
                </a:lnTo>
                <a:lnTo>
                  <a:pt x="35843" y="44602"/>
                </a:lnTo>
                <a:lnTo>
                  <a:pt x="32926" y="45808"/>
                </a:lnTo>
                <a:lnTo>
                  <a:pt x="30008" y="47015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17616" y="47015"/>
                </a:lnTo>
                <a:lnTo>
                  <a:pt x="14698" y="45808"/>
                </a:lnTo>
                <a:lnTo>
                  <a:pt x="11781" y="44602"/>
                </a:lnTo>
                <a:lnTo>
                  <a:pt x="9207" y="42887"/>
                </a:lnTo>
                <a:lnTo>
                  <a:pt x="6974" y="40652"/>
                </a:lnTo>
                <a:lnTo>
                  <a:pt x="4742" y="38417"/>
                </a:lnTo>
                <a:lnTo>
                  <a:pt x="3021" y="35839"/>
                </a:lnTo>
                <a:lnTo>
                  <a:pt x="1811" y="32918"/>
                </a:lnTo>
                <a:lnTo>
                  <a:pt x="605" y="30010"/>
                </a:lnTo>
                <a:lnTo>
                  <a:pt x="0" y="26974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2"/>
                </a:lnTo>
                <a:lnTo>
                  <a:pt x="9207" y="4737"/>
                </a:lnTo>
                <a:lnTo>
                  <a:pt x="11781" y="3022"/>
                </a:lnTo>
                <a:lnTo>
                  <a:pt x="14698" y="1816"/>
                </a:lnTo>
                <a:lnTo>
                  <a:pt x="17616" y="596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6"/>
                </a:lnTo>
                <a:lnTo>
                  <a:pt x="32926" y="1816"/>
                </a:lnTo>
                <a:lnTo>
                  <a:pt x="35843" y="3022"/>
                </a:lnTo>
                <a:lnTo>
                  <a:pt x="38417" y="4737"/>
                </a:lnTo>
                <a:lnTo>
                  <a:pt x="40650" y="6972"/>
                </a:lnTo>
                <a:lnTo>
                  <a:pt x="42882" y="9207"/>
                </a:lnTo>
                <a:lnTo>
                  <a:pt x="44603" y="11772"/>
                </a:lnTo>
                <a:lnTo>
                  <a:pt x="45813" y="14693"/>
                </a:lnTo>
                <a:lnTo>
                  <a:pt x="47019" y="17614"/>
                </a:lnTo>
                <a:lnTo>
                  <a:pt x="47625" y="20650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520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933450" y="541020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5" y="26967"/>
                </a:lnTo>
                <a:lnTo>
                  <a:pt x="47019" y="30003"/>
                </a:lnTo>
                <a:lnTo>
                  <a:pt x="32926" y="45808"/>
                </a:lnTo>
                <a:lnTo>
                  <a:pt x="30008" y="47019"/>
                </a:lnTo>
                <a:lnTo>
                  <a:pt x="26972" y="47625"/>
                </a:lnTo>
                <a:lnTo>
                  <a:pt x="23812" y="47625"/>
                </a:lnTo>
                <a:lnTo>
                  <a:pt x="20652" y="47625"/>
                </a:lnTo>
                <a:lnTo>
                  <a:pt x="17616" y="47019"/>
                </a:lnTo>
                <a:lnTo>
                  <a:pt x="14698" y="45808"/>
                </a:lnTo>
                <a:lnTo>
                  <a:pt x="11781" y="44598"/>
                </a:lnTo>
                <a:lnTo>
                  <a:pt x="0" y="26967"/>
                </a:lnTo>
                <a:lnTo>
                  <a:pt x="0" y="23812"/>
                </a:lnTo>
                <a:lnTo>
                  <a:pt x="0" y="20651"/>
                </a:lnTo>
                <a:lnTo>
                  <a:pt x="14698" y="1811"/>
                </a:lnTo>
                <a:lnTo>
                  <a:pt x="17616" y="599"/>
                </a:lnTo>
                <a:lnTo>
                  <a:pt x="20652" y="0"/>
                </a:lnTo>
                <a:lnTo>
                  <a:pt x="23812" y="0"/>
                </a:lnTo>
                <a:lnTo>
                  <a:pt x="26972" y="0"/>
                </a:lnTo>
                <a:lnTo>
                  <a:pt x="30008" y="599"/>
                </a:lnTo>
                <a:lnTo>
                  <a:pt x="32926" y="1811"/>
                </a:lnTo>
                <a:lnTo>
                  <a:pt x="35843" y="3021"/>
                </a:lnTo>
                <a:lnTo>
                  <a:pt x="47625" y="20651"/>
                </a:lnTo>
                <a:lnTo>
                  <a:pt x="47625" y="23812"/>
                </a:lnTo>
                <a:close/>
              </a:path>
            </a:pathLst>
          </a:custGeom>
          <a:ln w="9525">
            <a:solidFill>
              <a:srgbClr val="1520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146075" y="4468717"/>
            <a:ext cx="2143125" cy="1321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35"/>
              </a:spcBef>
            </a:pPr>
            <a:r>
              <a:rPr dirty="0" sz="1950" spc="50" b="1">
                <a:solidFill>
                  <a:srgbClr val="3157B7"/>
                </a:solidFill>
                <a:latin typeface="Cambria"/>
                <a:cs typeface="Cambria"/>
              </a:rPr>
              <a:t>EfficientNetIB4</a:t>
            </a:r>
            <a:endParaRPr sz="19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Deeper</a:t>
            </a:r>
            <a:r>
              <a:rPr dirty="0" sz="13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more</a:t>
            </a:r>
            <a:r>
              <a:rPr dirty="0" sz="130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expressive</a:t>
            </a:r>
            <a:endParaRPr sz="1300">
              <a:latin typeface="Roboto"/>
              <a:cs typeface="Roboto"/>
            </a:endParaRPr>
          </a:p>
          <a:p>
            <a:pPr marL="12700" marR="300990">
              <a:lnSpc>
                <a:spcPct val="134600"/>
              </a:lnSpc>
              <a:spcBef>
                <a:spcPts val="45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Captures rich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contextual features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095750" y="20478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095750" y="26479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314329" y="1430242"/>
            <a:ext cx="2588895" cy="15976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713740">
              <a:lnSpc>
                <a:spcPct val="100000"/>
              </a:lnSpc>
              <a:spcBef>
                <a:spcPts val="135"/>
              </a:spcBef>
            </a:pPr>
            <a:r>
              <a:rPr dirty="0" sz="1950" spc="-10" b="1">
                <a:solidFill>
                  <a:srgbClr val="3157B7"/>
                </a:solidFill>
                <a:latin typeface="Cambria"/>
                <a:cs typeface="Cambria"/>
              </a:rPr>
              <a:t>ResNetI50</a:t>
            </a:r>
            <a:endParaRPr sz="1950">
              <a:latin typeface="Cambria"/>
              <a:cs typeface="Cambria"/>
            </a:endParaRPr>
          </a:p>
          <a:p>
            <a:pPr marL="12700" marR="5080">
              <a:lnSpc>
                <a:spcPct val="134600"/>
              </a:lnSpc>
              <a:spcBef>
                <a:spcPts val="1070"/>
              </a:spcBef>
            </a:pPr>
            <a:r>
              <a:rPr dirty="0" sz="1300" spc="-55">
                <a:solidFill>
                  <a:srgbClr val="15203F"/>
                </a:solidFill>
                <a:latin typeface="Roboto"/>
                <a:cs typeface="Roboto"/>
              </a:rPr>
              <a:t>High-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capacity</a:t>
            </a:r>
            <a:r>
              <a:rPr dirty="0" sz="13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encoder</a:t>
            </a:r>
            <a:r>
              <a:rPr dirty="0" sz="13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30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detailed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feature</a:t>
            </a:r>
            <a:r>
              <a:rPr dirty="0" sz="130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extraction</a:t>
            </a:r>
            <a:endParaRPr sz="1300">
              <a:latin typeface="Roboto"/>
              <a:cs typeface="Roboto"/>
            </a:endParaRPr>
          </a:p>
          <a:p>
            <a:pPr marL="12700" marR="620395">
              <a:lnSpc>
                <a:spcPct val="134600"/>
              </a:lnSpc>
              <a:spcBef>
                <a:spcPts val="525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Performs</a:t>
            </a:r>
            <a:r>
              <a:rPr dirty="0" sz="13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well</a:t>
            </a:r>
            <a:r>
              <a:rPr dirty="0" sz="13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3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complex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130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20">
                <a:solidFill>
                  <a:srgbClr val="15203F"/>
                </a:solidFill>
                <a:latin typeface="Roboto"/>
                <a:cs typeface="Roboto"/>
              </a:rPr>
              <a:t>cases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095750" y="41529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095750" y="47434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4095750" y="534352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9"/>
                </a:lnTo>
                <a:lnTo>
                  <a:pt x="0" y="20651"/>
                </a:lnTo>
                <a:lnTo>
                  <a:pt x="0" y="26967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67"/>
                </a:lnTo>
                <a:lnTo>
                  <a:pt x="47625" y="23812"/>
                </a:lnTo>
                <a:lnTo>
                  <a:pt x="47625" y="20651"/>
                </a:lnTo>
                <a:lnTo>
                  <a:pt x="30010" y="599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207764" y="3220942"/>
            <a:ext cx="2875915" cy="2502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42975" marR="5080" indent="-930910">
              <a:lnSpc>
                <a:spcPct val="105800"/>
              </a:lnSpc>
            </a:pPr>
            <a:r>
              <a:rPr dirty="0" sz="1950" b="1">
                <a:solidFill>
                  <a:srgbClr val="3157B7"/>
                </a:solidFill>
                <a:latin typeface="Cambria"/>
                <a:cs typeface="Cambria"/>
              </a:rPr>
              <a:t>Pretrained</a:t>
            </a:r>
            <a:r>
              <a:rPr dirty="0" sz="1950" spc="15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950" spc="-10" b="1">
                <a:solidFill>
                  <a:srgbClr val="3157B7"/>
                </a:solidFill>
                <a:latin typeface="Cambria"/>
                <a:cs typeface="Cambria"/>
              </a:rPr>
              <a:t>Autoencoder Encoder</a:t>
            </a:r>
            <a:endParaRPr sz="1950">
              <a:latin typeface="Cambria"/>
              <a:cs typeface="Cambria"/>
            </a:endParaRPr>
          </a:p>
          <a:p>
            <a:pPr marL="118745" marR="291465">
              <a:lnSpc>
                <a:spcPct val="134600"/>
              </a:lnSpc>
              <a:spcBef>
                <a:spcPts val="107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Learned</a:t>
            </a:r>
            <a:r>
              <a:rPr dirty="0" sz="13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directly</a:t>
            </a:r>
            <a:r>
              <a:rPr dirty="0" sz="13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from</a:t>
            </a:r>
            <a:r>
              <a:rPr dirty="0" sz="13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chest</a:t>
            </a:r>
            <a:r>
              <a:rPr dirty="0" sz="130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40">
                <a:solidFill>
                  <a:srgbClr val="15203F"/>
                </a:solidFill>
                <a:latin typeface="Roboto"/>
                <a:cs typeface="Roboto"/>
              </a:rPr>
              <a:t>X-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ray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reconstruction</a:t>
            </a:r>
            <a:endParaRPr sz="1300">
              <a:latin typeface="Roboto"/>
              <a:cs typeface="Roboto"/>
            </a:endParaRPr>
          </a:p>
          <a:p>
            <a:pPr marL="118745" marR="6350">
              <a:lnSpc>
                <a:spcPct val="139400"/>
              </a:lnSpc>
              <a:spcBef>
                <a:spcPts val="375"/>
              </a:spcBef>
            </a:pPr>
            <a:r>
              <a:rPr dirty="0" sz="1300" spc="-40">
                <a:solidFill>
                  <a:srgbClr val="15203F"/>
                </a:solidFill>
                <a:latin typeface="Roboto"/>
                <a:cs typeface="Roboto"/>
              </a:rPr>
              <a:t>Domain-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adapted</a:t>
            </a:r>
            <a:r>
              <a:rPr dirty="0" sz="13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features</a:t>
            </a:r>
            <a:r>
              <a:rPr dirty="0" sz="13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superior</a:t>
            </a:r>
            <a:r>
              <a:rPr dirty="0" sz="13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ImageNet</a:t>
            </a:r>
            <a:r>
              <a:rPr dirty="0" sz="1300" spc="7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pretraining</a:t>
            </a:r>
            <a:endParaRPr sz="1300">
              <a:latin typeface="Roboto"/>
              <a:cs typeface="Roboto"/>
            </a:endParaRPr>
          </a:p>
          <a:p>
            <a:pPr marL="118745" marR="419100">
              <a:lnSpc>
                <a:spcPct val="134600"/>
              </a:lnSpc>
              <a:spcBef>
                <a:spcPts val="45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Provides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better</a:t>
            </a:r>
            <a:r>
              <a:rPr dirty="0" sz="13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initialization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 for </a:t>
            </a:r>
            <a:r>
              <a:rPr dirty="0" sz="1300" spc="-40">
                <a:solidFill>
                  <a:srgbClr val="15203F"/>
                </a:solidFill>
                <a:latin typeface="Roboto"/>
                <a:cs typeface="Roboto"/>
              </a:rPr>
              <a:t>PTXSeg-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Net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7696200" y="20478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7696200" y="26479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696200" y="32384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7696200" y="38385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7640637" y="1430242"/>
            <a:ext cx="2996565" cy="27882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50" spc="155" b="1">
                <a:solidFill>
                  <a:srgbClr val="3157B7"/>
                </a:solidFill>
                <a:latin typeface="Cambria"/>
                <a:cs typeface="Cambria"/>
              </a:rPr>
              <a:t>Why</a:t>
            </a:r>
            <a:r>
              <a:rPr dirty="0" sz="1950" spc="6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950" spc="60" b="1">
                <a:solidFill>
                  <a:srgbClr val="3157B7"/>
                </a:solidFill>
                <a:latin typeface="Cambria"/>
                <a:cs typeface="Cambria"/>
              </a:rPr>
              <a:t>Multiple</a:t>
            </a:r>
            <a:r>
              <a:rPr dirty="0" sz="1950" spc="7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950" spc="40" b="1">
                <a:solidFill>
                  <a:srgbClr val="3157B7"/>
                </a:solidFill>
                <a:latin typeface="Cambria"/>
                <a:cs typeface="Cambria"/>
              </a:rPr>
              <a:t>Encoders?</a:t>
            </a:r>
            <a:endParaRPr sz="1950">
              <a:latin typeface="Cambria"/>
              <a:cs typeface="Cambria"/>
            </a:endParaRPr>
          </a:p>
          <a:p>
            <a:pPr marL="281305" marR="829944">
              <a:lnSpc>
                <a:spcPct val="134600"/>
              </a:lnSpc>
              <a:spcBef>
                <a:spcPts val="107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compare</a:t>
            </a:r>
            <a:r>
              <a:rPr dirty="0" sz="13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b="1">
                <a:solidFill>
                  <a:srgbClr val="15203F"/>
                </a:solidFill>
                <a:latin typeface="Roboto"/>
                <a:cs typeface="Roboto"/>
              </a:rPr>
              <a:t>accuracy</a:t>
            </a:r>
            <a:r>
              <a:rPr dirty="0" sz="1300" spc="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25" b="1">
                <a:solidFill>
                  <a:srgbClr val="15203F"/>
                </a:solidFill>
                <a:latin typeface="Roboto"/>
                <a:cs typeface="Roboto"/>
              </a:rPr>
              <a:t>vs. </a:t>
            </a:r>
            <a:r>
              <a:rPr dirty="0" sz="1300" b="1">
                <a:solidFill>
                  <a:srgbClr val="15203F"/>
                </a:solidFill>
                <a:latin typeface="Roboto"/>
                <a:cs typeface="Roboto"/>
              </a:rPr>
              <a:t>computational</a:t>
            </a:r>
            <a:r>
              <a:rPr dirty="0" sz="1300" spc="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20" b="1">
                <a:solidFill>
                  <a:srgbClr val="15203F"/>
                </a:solidFill>
                <a:latin typeface="Roboto"/>
                <a:cs typeface="Roboto"/>
              </a:rPr>
              <a:t>cost</a:t>
            </a:r>
            <a:endParaRPr sz="1300">
              <a:latin typeface="Roboto"/>
              <a:cs typeface="Roboto"/>
            </a:endParaRPr>
          </a:p>
          <a:p>
            <a:pPr marL="281305" marR="183515">
              <a:lnSpc>
                <a:spcPct val="134600"/>
              </a:lnSpc>
              <a:spcBef>
                <a:spcPts val="525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evaluate</a:t>
            </a:r>
            <a:r>
              <a:rPr dirty="0" sz="130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b="1">
                <a:solidFill>
                  <a:srgbClr val="15203F"/>
                </a:solidFill>
                <a:latin typeface="Roboto"/>
                <a:cs typeface="Roboto"/>
              </a:rPr>
              <a:t>generalization</a:t>
            </a:r>
            <a:r>
              <a:rPr dirty="0" sz="1300" spc="1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 b="1">
                <a:solidFill>
                  <a:srgbClr val="15203F"/>
                </a:solidFill>
                <a:latin typeface="Roboto"/>
                <a:cs typeface="Roboto"/>
              </a:rPr>
              <a:t>across architectures</a:t>
            </a:r>
            <a:endParaRPr sz="1300">
              <a:latin typeface="Roboto"/>
              <a:cs typeface="Roboto"/>
            </a:endParaRPr>
          </a:p>
          <a:p>
            <a:pPr marL="281305" marR="123825">
              <a:lnSpc>
                <a:spcPct val="139400"/>
              </a:lnSpc>
              <a:spcBef>
                <a:spcPts val="38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0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identify</a:t>
            </a:r>
            <a:r>
              <a:rPr dirty="0" sz="13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3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b="1">
                <a:solidFill>
                  <a:srgbClr val="15203F"/>
                </a:solidFill>
                <a:latin typeface="Roboto"/>
                <a:cs typeface="Roboto"/>
              </a:rPr>
              <a:t>optimal</a:t>
            </a:r>
            <a:r>
              <a:rPr dirty="0" sz="1300" spc="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b="1">
                <a:solidFill>
                  <a:srgbClr val="15203F"/>
                </a:solidFill>
                <a:latin typeface="Roboto"/>
                <a:cs typeface="Roboto"/>
              </a:rPr>
              <a:t>encoder</a:t>
            </a:r>
            <a:r>
              <a:rPr dirty="0" sz="1300" spc="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for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3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endParaRPr sz="1300">
              <a:latin typeface="Roboto"/>
              <a:cs typeface="Roboto"/>
            </a:endParaRPr>
          </a:p>
          <a:p>
            <a:pPr marL="281305" marR="6350">
              <a:lnSpc>
                <a:spcPct val="134600"/>
              </a:lnSpc>
              <a:spcBef>
                <a:spcPts val="45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understand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b="1">
                <a:solidFill>
                  <a:srgbClr val="15203F"/>
                </a:solidFill>
                <a:latin typeface="Roboto"/>
                <a:cs typeface="Roboto"/>
              </a:rPr>
              <a:t>how</a:t>
            </a:r>
            <a:r>
              <a:rPr dirty="0" sz="1300" spc="-10" b="1">
                <a:solidFill>
                  <a:srgbClr val="15203F"/>
                </a:solidFill>
                <a:latin typeface="Roboto"/>
                <a:cs typeface="Roboto"/>
              </a:rPr>
              <a:t> domain-specific </a:t>
            </a:r>
            <a:r>
              <a:rPr dirty="0" sz="1300" b="1">
                <a:solidFill>
                  <a:srgbClr val="15203F"/>
                </a:solidFill>
                <a:latin typeface="Roboto"/>
                <a:cs typeface="Roboto"/>
              </a:rPr>
              <a:t>pretraining</a:t>
            </a:r>
            <a:r>
              <a:rPr dirty="0" sz="1300" spc="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b="1">
                <a:solidFill>
                  <a:srgbClr val="15203F"/>
                </a:solidFill>
                <a:latin typeface="Roboto"/>
                <a:cs typeface="Roboto"/>
              </a:rPr>
              <a:t>(AE)</a:t>
            </a:r>
            <a:r>
              <a:rPr dirty="0" sz="1300" spc="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improves</a:t>
            </a:r>
            <a:r>
              <a:rPr dirty="0" sz="13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result</a:t>
            </a:r>
            <a:endParaRPr sz="1300">
              <a:latin typeface="Roboto"/>
              <a:cs typeface="Roboto"/>
            </a:endParaRPr>
          </a:p>
        </p:txBody>
      </p:sp>
      <p:pic>
        <p:nvPicPr>
          <p:cNvPr id="24" name="object 24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0370185" cy="6438265"/>
          </a:xfrm>
          <a:custGeom>
            <a:avLst/>
            <a:gdLst/>
            <a:ahLst/>
            <a:cxnLst/>
            <a:rect l="l" t="t" r="r" b="b"/>
            <a:pathLst>
              <a:path w="10370185" h="6438265">
                <a:moveTo>
                  <a:pt x="10369939" y="0"/>
                </a:moveTo>
                <a:lnTo>
                  <a:pt x="0" y="0"/>
                </a:lnTo>
                <a:lnTo>
                  <a:pt x="0" y="6438004"/>
                </a:lnTo>
                <a:lnTo>
                  <a:pt x="10369939" y="6438004"/>
                </a:lnTo>
                <a:lnTo>
                  <a:pt x="10369939" y="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949" y="426035"/>
            <a:ext cx="3180080" cy="3390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110"/>
              <a:t>PTXSeg-</a:t>
            </a:r>
            <a:r>
              <a:rPr dirty="0" sz="2050" spc="60"/>
              <a:t>Net</a:t>
            </a:r>
            <a:r>
              <a:rPr dirty="0" sz="2050" spc="80"/>
              <a:t> </a:t>
            </a:r>
            <a:r>
              <a:rPr dirty="0" sz="2050" spc="-10"/>
              <a:t>Architecture</a:t>
            </a:r>
            <a:endParaRPr sz="2050"/>
          </a:p>
        </p:txBody>
      </p:sp>
      <p:sp>
        <p:nvSpPr>
          <p:cNvPr id="4" name="object 4" descr=""/>
          <p:cNvSpPr/>
          <p:nvPr/>
        </p:nvSpPr>
        <p:spPr>
          <a:xfrm>
            <a:off x="578988" y="1417225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4470" y="0"/>
                </a:moveTo>
                <a:lnTo>
                  <a:pt x="18737" y="0"/>
                </a:lnTo>
                <a:lnTo>
                  <a:pt x="15982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7" y="43208"/>
                </a:lnTo>
                <a:lnTo>
                  <a:pt x="24470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5" y="541"/>
                </a:lnTo>
                <a:lnTo>
                  <a:pt x="24470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78988" y="165919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470" y="0"/>
                </a:moveTo>
                <a:lnTo>
                  <a:pt x="18737" y="0"/>
                </a:lnTo>
                <a:lnTo>
                  <a:pt x="15982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7" y="43208"/>
                </a:lnTo>
                <a:lnTo>
                  <a:pt x="24470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5" y="541"/>
                </a:lnTo>
                <a:lnTo>
                  <a:pt x="24470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78988" y="190979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470" y="0"/>
                </a:moveTo>
                <a:lnTo>
                  <a:pt x="18737" y="0"/>
                </a:lnTo>
                <a:lnTo>
                  <a:pt x="15982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7" y="43208"/>
                </a:lnTo>
                <a:lnTo>
                  <a:pt x="24470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5" y="541"/>
                </a:lnTo>
                <a:lnTo>
                  <a:pt x="24470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78988" y="2523352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470" y="0"/>
                </a:moveTo>
                <a:lnTo>
                  <a:pt x="18737" y="0"/>
                </a:lnTo>
                <a:lnTo>
                  <a:pt x="15982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7" y="43208"/>
                </a:lnTo>
                <a:lnTo>
                  <a:pt x="24470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5" y="541"/>
                </a:lnTo>
                <a:lnTo>
                  <a:pt x="24470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78988" y="27653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470" y="0"/>
                </a:moveTo>
                <a:lnTo>
                  <a:pt x="18737" y="0"/>
                </a:lnTo>
                <a:lnTo>
                  <a:pt x="15982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7" y="43208"/>
                </a:lnTo>
                <a:lnTo>
                  <a:pt x="24470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5" y="541"/>
                </a:lnTo>
                <a:lnTo>
                  <a:pt x="24470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78988" y="3015924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4470" y="0"/>
                </a:moveTo>
                <a:lnTo>
                  <a:pt x="18737" y="0"/>
                </a:lnTo>
                <a:lnTo>
                  <a:pt x="15982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7" y="43208"/>
                </a:lnTo>
                <a:lnTo>
                  <a:pt x="24470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5" y="541"/>
                </a:lnTo>
                <a:lnTo>
                  <a:pt x="24470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49949" y="1014529"/>
            <a:ext cx="3217545" cy="21012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b="1">
                <a:solidFill>
                  <a:srgbClr val="3157B7"/>
                </a:solidFill>
                <a:latin typeface="Cambria"/>
                <a:cs typeface="Cambria"/>
              </a:rPr>
              <a:t>Residual</a:t>
            </a:r>
            <a:r>
              <a:rPr dirty="0" sz="1200" spc="28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3157B7"/>
                </a:solidFill>
                <a:latin typeface="Cambria"/>
                <a:cs typeface="Cambria"/>
              </a:rPr>
              <a:t>Blocks</a:t>
            </a:r>
            <a:endParaRPr sz="1200">
              <a:latin typeface="Cambria"/>
              <a:cs typeface="Cambria"/>
            </a:endParaRPr>
          </a:p>
          <a:p>
            <a:pPr marL="220979" marR="521970">
              <a:lnSpc>
                <a:spcPct val="158800"/>
              </a:lnSpc>
              <a:spcBef>
                <a:spcPts val="370"/>
              </a:spcBef>
            </a:pP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Improve</a:t>
            </a:r>
            <a:r>
              <a:rPr dirty="0" sz="100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gradient</a:t>
            </a:r>
            <a:r>
              <a:rPr dirty="0" sz="10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flow</a:t>
            </a:r>
            <a:r>
              <a:rPr dirty="0" sz="10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00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training</a:t>
            </a:r>
            <a:r>
              <a:rPr dirty="0" sz="10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stability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Enable</a:t>
            </a:r>
            <a:r>
              <a:rPr dirty="0" sz="1000" spc="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deeper</a:t>
            </a:r>
            <a:r>
              <a:rPr dirty="0" sz="1000" spc="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network</a:t>
            </a:r>
            <a:r>
              <a:rPr dirty="0" sz="1000" spc="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design</a:t>
            </a:r>
            <a:endParaRPr sz="1000">
              <a:latin typeface="Roboto"/>
              <a:cs typeface="Roboto"/>
            </a:endParaRPr>
          </a:p>
          <a:p>
            <a:pPr marL="220979">
              <a:lnSpc>
                <a:spcPct val="100000"/>
              </a:lnSpc>
              <a:spcBef>
                <a:spcPts val="775"/>
              </a:spcBef>
            </a:pP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Reduce</a:t>
            </a:r>
            <a:r>
              <a:rPr dirty="0" sz="10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issues</a:t>
            </a:r>
            <a:r>
              <a:rPr dirty="0" sz="10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like</a:t>
            </a:r>
            <a:r>
              <a:rPr dirty="0" sz="10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vanishing/exploding</a:t>
            </a:r>
            <a:r>
              <a:rPr dirty="0" sz="10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gradients</a:t>
            </a:r>
            <a:endParaRPr sz="1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1200" b="1">
                <a:solidFill>
                  <a:srgbClr val="3157B7"/>
                </a:solidFill>
                <a:latin typeface="Cambria"/>
                <a:cs typeface="Cambria"/>
              </a:rPr>
              <a:t>Attention</a:t>
            </a:r>
            <a:r>
              <a:rPr dirty="0" sz="1200" spc="18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3157B7"/>
                </a:solidFill>
                <a:latin typeface="Cambria"/>
                <a:cs typeface="Cambria"/>
              </a:rPr>
              <a:t>Gates</a:t>
            </a:r>
            <a:endParaRPr sz="1200">
              <a:latin typeface="Cambria"/>
              <a:cs typeface="Cambria"/>
            </a:endParaRPr>
          </a:p>
          <a:p>
            <a:pPr marL="220979" marR="5080">
              <a:lnSpc>
                <a:spcPct val="158800"/>
              </a:lnSpc>
              <a:spcBef>
                <a:spcPts val="370"/>
              </a:spcBef>
            </a:pP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Selectively</a:t>
            </a:r>
            <a:r>
              <a:rPr dirty="0" sz="10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highlight</a:t>
            </a:r>
            <a:r>
              <a:rPr dirty="0" sz="10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pneumothorax-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relevant</a:t>
            </a:r>
            <a:r>
              <a:rPr dirty="0" sz="10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regions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Suppress</a:t>
            </a:r>
            <a:r>
              <a:rPr dirty="0" sz="10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irrelevant</a:t>
            </a:r>
            <a:r>
              <a:rPr dirty="0" sz="10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background</a:t>
            </a:r>
            <a:r>
              <a:rPr dirty="0" sz="10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features</a:t>
            </a:r>
            <a:endParaRPr sz="1000">
              <a:latin typeface="Roboto"/>
              <a:cs typeface="Roboto"/>
            </a:endParaRPr>
          </a:p>
          <a:p>
            <a:pPr marL="220979">
              <a:lnSpc>
                <a:spcPct val="100000"/>
              </a:lnSpc>
              <a:spcBef>
                <a:spcPts val="770"/>
              </a:spcBef>
            </a:pP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Enhance</a:t>
            </a:r>
            <a:r>
              <a:rPr dirty="0" sz="10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decoder</a:t>
            </a:r>
            <a:r>
              <a:rPr dirty="0" sz="10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focus</a:t>
            </a:r>
            <a:r>
              <a:rPr dirty="0" sz="10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0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pleural</a:t>
            </a:r>
            <a:r>
              <a:rPr dirty="0" sz="10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boundaries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150403" y="1417225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5">
                <a:moveTo>
                  <a:pt x="24461" y="0"/>
                </a:moveTo>
                <a:lnTo>
                  <a:pt x="18735" y="0"/>
                </a:lnTo>
                <a:lnTo>
                  <a:pt x="15981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5" y="43208"/>
                </a:lnTo>
                <a:lnTo>
                  <a:pt x="24461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6" y="541"/>
                </a:lnTo>
                <a:lnTo>
                  <a:pt x="24461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150403" y="165919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4461" y="0"/>
                </a:moveTo>
                <a:lnTo>
                  <a:pt x="18735" y="0"/>
                </a:lnTo>
                <a:lnTo>
                  <a:pt x="15981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5" y="43208"/>
                </a:lnTo>
                <a:lnTo>
                  <a:pt x="24461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6" y="541"/>
                </a:lnTo>
                <a:lnTo>
                  <a:pt x="24461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150403" y="190979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4461" y="0"/>
                </a:moveTo>
                <a:lnTo>
                  <a:pt x="18735" y="0"/>
                </a:lnTo>
                <a:lnTo>
                  <a:pt x="15981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5" y="43208"/>
                </a:lnTo>
                <a:lnTo>
                  <a:pt x="24461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6" y="541"/>
                </a:lnTo>
                <a:lnTo>
                  <a:pt x="24461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150403" y="2523352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4461" y="0"/>
                </a:moveTo>
                <a:lnTo>
                  <a:pt x="18735" y="0"/>
                </a:lnTo>
                <a:lnTo>
                  <a:pt x="15981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5" y="43208"/>
                </a:lnTo>
                <a:lnTo>
                  <a:pt x="24461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6" y="541"/>
                </a:lnTo>
                <a:lnTo>
                  <a:pt x="24461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150403" y="27653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4461" y="0"/>
                </a:moveTo>
                <a:lnTo>
                  <a:pt x="18735" y="0"/>
                </a:lnTo>
                <a:lnTo>
                  <a:pt x="15981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5" y="43208"/>
                </a:lnTo>
                <a:lnTo>
                  <a:pt x="24461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6" y="541"/>
                </a:lnTo>
                <a:lnTo>
                  <a:pt x="24461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150403" y="3015924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4461" y="0"/>
                </a:moveTo>
                <a:lnTo>
                  <a:pt x="18735" y="0"/>
                </a:lnTo>
                <a:lnTo>
                  <a:pt x="15981" y="541"/>
                </a:lnTo>
                <a:lnTo>
                  <a:pt x="0" y="18735"/>
                </a:lnTo>
                <a:lnTo>
                  <a:pt x="0" y="24473"/>
                </a:lnTo>
                <a:lnTo>
                  <a:pt x="18735" y="43208"/>
                </a:lnTo>
                <a:lnTo>
                  <a:pt x="24461" y="43208"/>
                </a:lnTo>
                <a:lnTo>
                  <a:pt x="43208" y="24473"/>
                </a:lnTo>
                <a:lnTo>
                  <a:pt x="43208" y="21604"/>
                </a:lnTo>
                <a:lnTo>
                  <a:pt x="43208" y="18735"/>
                </a:lnTo>
                <a:lnTo>
                  <a:pt x="27226" y="541"/>
                </a:lnTo>
                <a:lnTo>
                  <a:pt x="24461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118265" y="1014529"/>
            <a:ext cx="4230370" cy="21012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b="1">
                <a:solidFill>
                  <a:srgbClr val="3157B7"/>
                </a:solidFill>
                <a:latin typeface="Cambria"/>
                <a:cs typeface="Cambria"/>
              </a:rPr>
              <a:t>Deep</a:t>
            </a:r>
            <a:r>
              <a:rPr dirty="0" sz="1200" spc="7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3157B7"/>
                </a:solidFill>
                <a:latin typeface="Cambria"/>
                <a:cs typeface="Cambria"/>
              </a:rPr>
              <a:t>Supervision</a:t>
            </a:r>
            <a:endParaRPr sz="1200">
              <a:latin typeface="Cambria"/>
              <a:cs typeface="Cambria"/>
            </a:endParaRPr>
          </a:p>
          <a:p>
            <a:pPr marL="220979" marR="945515">
              <a:lnSpc>
                <a:spcPct val="158800"/>
              </a:lnSpc>
              <a:spcBef>
                <a:spcPts val="370"/>
              </a:spcBef>
            </a:pP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Produces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auxiliary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outputs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at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multiple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decoder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levels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Encourages</a:t>
            </a:r>
            <a:r>
              <a:rPr dirty="0" sz="10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consistent</a:t>
            </a:r>
            <a:r>
              <a:rPr dirty="0" sz="1000" spc="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30">
                <a:solidFill>
                  <a:srgbClr val="15203F"/>
                </a:solidFill>
                <a:latin typeface="Roboto"/>
                <a:cs typeface="Roboto"/>
              </a:rPr>
              <a:t>multi-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scale</a:t>
            </a:r>
            <a:r>
              <a:rPr dirty="0" sz="10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feature</a:t>
            </a:r>
            <a:r>
              <a:rPr dirty="0" sz="1000" spc="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learning</a:t>
            </a:r>
            <a:endParaRPr sz="1000">
              <a:latin typeface="Roboto"/>
              <a:cs typeface="Roboto"/>
            </a:endParaRPr>
          </a:p>
          <a:p>
            <a:pPr marL="220979">
              <a:lnSpc>
                <a:spcPct val="100000"/>
              </a:lnSpc>
              <a:spcBef>
                <a:spcPts val="775"/>
              </a:spcBef>
            </a:pP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Speeds</a:t>
            </a:r>
            <a:r>
              <a:rPr dirty="0" sz="10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convergence</a:t>
            </a:r>
            <a:r>
              <a:rPr dirty="0" sz="10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0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improves</a:t>
            </a:r>
            <a:r>
              <a:rPr dirty="0" sz="10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30">
                <a:solidFill>
                  <a:srgbClr val="15203F"/>
                </a:solidFill>
                <a:latin typeface="Roboto"/>
                <a:cs typeface="Roboto"/>
              </a:rPr>
              <a:t>fine-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detail</a:t>
            </a:r>
            <a:r>
              <a:rPr dirty="0" sz="10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endParaRPr sz="1000">
              <a:latin typeface="Roboto"/>
              <a:cs typeface="Roboto"/>
            </a:endParaRPr>
          </a:p>
          <a:p>
            <a:pPr marL="220979" marR="1737360" indent="-208915">
              <a:lnSpc>
                <a:spcPct val="166700"/>
              </a:lnSpc>
              <a:spcBef>
                <a:spcPts val="155"/>
              </a:spcBef>
            </a:pPr>
            <a:r>
              <a:rPr dirty="0" sz="1200" b="1">
                <a:solidFill>
                  <a:srgbClr val="3157B7"/>
                </a:solidFill>
                <a:latin typeface="Cambria"/>
                <a:cs typeface="Cambria"/>
              </a:rPr>
              <a:t>Autoencoder-Initialized</a:t>
            </a:r>
            <a:r>
              <a:rPr dirty="0" sz="1200" spc="170" b="1">
                <a:solidFill>
                  <a:srgbClr val="3157B7"/>
                </a:solidFill>
                <a:latin typeface="Cambria"/>
                <a:cs typeface="Cambria"/>
              </a:rPr>
              <a:t>  </a:t>
            </a:r>
            <a:r>
              <a:rPr dirty="0" sz="1200" spc="-10" b="1">
                <a:solidFill>
                  <a:srgbClr val="3157B7"/>
                </a:solidFill>
                <a:latin typeface="Cambria"/>
                <a:cs typeface="Cambria"/>
              </a:rPr>
              <a:t>Encoder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Pretrained</a:t>
            </a:r>
            <a:r>
              <a:rPr dirty="0" sz="10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0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large</a:t>
            </a:r>
            <a:r>
              <a:rPr dirty="0" sz="10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unlabeled</a:t>
            </a:r>
            <a:r>
              <a:rPr dirty="0" sz="10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CXR</a:t>
            </a:r>
            <a:r>
              <a:rPr dirty="0" sz="1000" spc="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20">
                <a:solidFill>
                  <a:srgbClr val="15203F"/>
                </a:solidFill>
                <a:latin typeface="Roboto"/>
                <a:cs typeface="Roboto"/>
              </a:rPr>
              <a:t>data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Provides</a:t>
            </a:r>
            <a:r>
              <a:rPr dirty="0" sz="1000" spc="8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25">
                <a:solidFill>
                  <a:srgbClr val="15203F"/>
                </a:solidFill>
                <a:latin typeface="Roboto"/>
                <a:cs typeface="Roboto"/>
              </a:rPr>
              <a:t>domain-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adapted</a:t>
            </a:r>
            <a:r>
              <a:rPr dirty="0" sz="1000" spc="9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initialization</a:t>
            </a:r>
            <a:endParaRPr sz="1000">
              <a:latin typeface="Roboto"/>
              <a:cs typeface="Roboto"/>
            </a:endParaRPr>
          </a:p>
          <a:p>
            <a:pPr marL="220979">
              <a:lnSpc>
                <a:spcPct val="100000"/>
              </a:lnSpc>
              <a:spcBef>
                <a:spcPts val="775"/>
              </a:spcBef>
            </a:pP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Improves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convergence,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generalization,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40">
                <a:solidFill>
                  <a:srgbClr val="15203F"/>
                </a:solidFill>
                <a:latin typeface="Roboto"/>
                <a:cs typeface="Roboto"/>
              </a:rPr>
              <a:t>low-</a:t>
            </a:r>
            <a:r>
              <a:rPr dirty="0" sz="1000">
                <a:solidFill>
                  <a:srgbClr val="15203F"/>
                </a:solidFill>
                <a:latin typeface="Roboto"/>
                <a:cs typeface="Roboto"/>
              </a:rPr>
              <a:t>contrast</a:t>
            </a:r>
            <a:r>
              <a:rPr dirty="0" sz="100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15203F"/>
                </a:solidFill>
                <a:latin typeface="Roboto"/>
                <a:cs typeface="Roboto"/>
              </a:rPr>
              <a:t>performance</a:t>
            </a:r>
            <a:endParaRPr sz="1000">
              <a:latin typeface="Roboto"/>
              <a:cs typeface="Roboto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675" y="3292456"/>
            <a:ext cx="4856588" cy="2704823"/>
          </a:xfrm>
          <a:prstGeom prst="rect">
            <a:avLst/>
          </a:prstGeom>
        </p:spPr>
      </p:pic>
      <p:pic>
        <p:nvPicPr>
          <p:cNvPr id="19" name="object 19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737" y="5973776"/>
            <a:ext cx="1591785" cy="3802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6477000"/>
          </a:xfrm>
          <a:custGeom>
            <a:avLst/>
            <a:gdLst/>
            <a:ahLst/>
            <a:cxnLst/>
            <a:rect l="l" t="t" r="r" b="b"/>
            <a:pathLst>
              <a:path w="11430000" h="6477000">
                <a:moveTo>
                  <a:pt x="11430000" y="0"/>
                </a:moveTo>
                <a:lnTo>
                  <a:pt x="0" y="0"/>
                </a:lnTo>
                <a:lnTo>
                  <a:pt x="0" y="6477000"/>
                </a:lnTo>
                <a:lnTo>
                  <a:pt x="11430000" y="64770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14920" y="1565402"/>
            <a:ext cx="2976245" cy="1080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ct val="106100"/>
              </a:lnSpc>
            </a:pP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Binary</a:t>
            </a:r>
            <a:r>
              <a:rPr dirty="0" sz="1650" spc="28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Cross</a:t>
            </a:r>
            <a:r>
              <a:rPr dirty="0" sz="1650" spc="28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Entropy</a:t>
            </a:r>
            <a:r>
              <a:rPr dirty="0" sz="1650" spc="28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-20" b="1">
                <a:solidFill>
                  <a:srgbClr val="3157B7"/>
                </a:solidFill>
                <a:latin typeface="Cambria"/>
                <a:cs typeface="Cambria"/>
              </a:rPr>
              <a:t>(BCE) </a:t>
            </a:r>
            <a:r>
              <a:rPr dirty="0" sz="1650" spc="90">
                <a:solidFill>
                  <a:srgbClr val="3157B7"/>
                </a:solidFill>
                <a:latin typeface="Cambria"/>
                <a:cs typeface="Cambria"/>
              </a:rPr>
              <a:t>Pixel-</a:t>
            </a:r>
            <a:r>
              <a:rPr dirty="0" sz="1650" spc="110">
                <a:solidFill>
                  <a:srgbClr val="3157B7"/>
                </a:solidFill>
                <a:latin typeface="Cambria"/>
                <a:cs typeface="Cambria"/>
              </a:rPr>
              <a:t>wise</a:t>
            </a:r>
            <a:r>
              <a:rPr dirty="0" sz="1650" spc="7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3157B7"/>
                </a:solidFill>
                <a:latin typeface="Cambria"/>
                <a:cs typeface="Cambria"/>
              </a:rPr>
              <a:t>classification</a:t>
            </a:r>
            <a:r>
              <a:rPr dirty="0" sz="1650" spc="7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-20">
                <a:solidFill>
                  <a:srgbClr val="3157B7"/>
                </a:solidFill>
                <a:latin typeface="Cambria"/>
                <a:cs typeface="Cambria"/>
              </a:rPr>
              <a:t>loss; </a:t>
            </a:r>
            <a:r>
              <a:rPr dirty="0" sz="1650" spc="65">
                <a:solidFill>
                  <a:srgbClr val="3157B7"/>
                </a:solidFill>
                <a:latin typeface="Cambria"/>
                <a:cs typeface="Cambria"/>
              </a:rPr>
              <a:t>stable</a:t>
            </a:r>
            <a:r>
              <a:rPr dirty="0" sz="1650" spc="7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50">
                <a:solidFill>
                  <a:srgbClr val="3157B7"/>
                </a:solidFill>
                <a:latin typeface="Cambria"/>
                <a:cs typeface="Cambria"/>
              </a:rPr>
              <a:t>but</a:t>
            </a:r>
            <a:r>
              <a:rPr dirty="0" sz="1650" spc="7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3157B7"/>
                </a:solidFill>
                <a:latin typeface="Cambria"/>
                <a:cs typeface="Cambria"/>
              </a:rPr>
              <a:t>sensitive</a:t>
            </a:r>
            <a:r>
              <a:rPr dirty="0" sz="1650" spc="7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3157B7"/>
                </a:solidFill>
                <a:latin typeface="Cambria"/>
                <a:cs typeface="Cambria"/>
              </a:rPr>
              <a:t>to</a:t>
            </a:r>
            <a:r>
              <a:rPr dirty="0" sz="1650" spc="7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3157B7"/>
                </a:solidFill>
                <a:latin typeface="Cambria"/>
                <a:cs typeface="Cambria"/>
              </a:rPr>
              <a:t>class </a:t>
            </a:r>
            <a:r>
              <a:rPr dirty="0" sz="1650" spc="95">
                <a:solidFill>
                  <a:srgbClr val="3157B7"/>
                </a:solidFill>
                <a:latin typeface="Cambria"/>
                <a:cs typeface="Cambria"/>
              </a:rPr>
              <a:t>imbalance.</a:t>
            </a:r>
            <a:endParaRPr sz="165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2800350"/>
            <a:ext cx="2533649" cy="1876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113" rIns="0" bIns="0" rtlCol="0" vert="horz">
            <a:spAutoFit/>
          </a:bodyPr>
          <a:lstStyle/>
          <a:p>
            <a:pPr marL="3841750">
              <a:lnSpc>
                <a:spcPct val="100000"/>
              </a:lnSpc>
              <a:spcBef>
                <a:spcPts val="90"/>
              </a:spcBef>
            </a:pPr>
            <a:r>
              <a:rPr dirty="0" spc="65"/>
              <a:t>Loss</a:t>
            </a:r>
            <a:r>
              <a:rPr dirty="0" spc="80"/>
              <a:t> </a:t>
            </a:r>
            <a:r>
              <a:rPr dirty="0" spc="50"/>
              <a:t>Functions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387108" y="1565402"/>
            <a:ext cx="2673985" cy="1080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847725">
              <a:lnSpc>
                <a:spcPct val="106100"/>
              </a:lnSpc>
            </a:pP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Dice</a:t>
            </a:r>
            <a:r>
              <a:rPr dirty="0" sz="1650" spc="14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30" b="1">
                <a:solidFill>
                  <a:srgbClr val="3157B7"/>
                </a:solidFill>
                <a:latin typeface="Cambria"/>
                <a:cs typeface="Cambria"/>
              </a:rPr>
              <a:t>Loss</a:t>
            </a:r>
            <a:r>
              <a:rPr dirty="0" sz="1650" spc="50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3157B7"/>
                </a:solidFill>
                <a:latin typeface="Cambria"/>
                <a:cs typeface="Cambria"/>
              </a:rPr>
              <a:t>Focuses</a:t>
            </a:r>
            <a:r>
              <a:rPr dirty="0" sz="1650" spc="6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3157B7"/>
                </a:solidFill>
                <a:latin typeface="Cambria"/>
                <a:cs typeface="Cambria"/>
              </a:rPr>
              <a:t>on</a:t>
            </a:r>
            <a:r>
              <a:rPr dirty="0" sz="1650" spc="6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75">
                <a:solidFill>
                  <a:srgbClr val="3157B7"/>
                </a:solidFill>
                <a:latin typeface="Cambria"/>
                <a:cs typeface="Cambria"/>
              </a:rPr>
              <a:t>region</a:t>
            </a:r>
            <a:r>
              <a:rPr dirty="0" sz="1650" spc="6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-10">
                <a:solidFill>
                  <a:srgbClr val="3157B7"/>
                </a:solidFill>
                <a:latin typeface="Cambria"/>
                <a:cs typeface="Cambria"/>
              </a:rPr>
              <a:t>overlap; </a:t>
            </a:r>
            <a:r>
              <a:rPr dirty="0" sz="1650" spc="114">
                <a:solidFill>
                  <a:srgbClr val="3157B7"/>
                </a:solidFill>
                <a:latin typeface="Cambria"/>
                <a:cs typeface="Cambria"/>
              </a:rPr>
              <a:t>highly</a:t>
            </a:r>
            <a:r>
              <a:rPr dirty="0" sz="1650" spc="9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3157B7"/>
                </a:solidFill>
                <a:latin typeface="Cambria"/>
                <a:cs typeface="Cambria"/>
              </a:rPr>
              <a:t>effective</a:t>
            </a:r>
            <a:r>
              <a:rPr dirty="0" sz="1650" spc="9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3157B7"/>
                </a:solidFill>
                <a:latin typeface="Cambria"/>
                <a:cs typeface="Cambria"/>
              </a:rPr>
              <a:t>for</a:t>
            </a:r>
            <a:r>
              <a:rPr dirty="0" sz="1650" spc="9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3157B7"/>
                </a:solidFill>
                <a:latin typeface="Cambria"/>
                <a:cs typeface="Cambria"/>
              </a:rPr>
              <a:t>small</a:t>
            </a:r>
            <a:endParaRPr sz="1650">
              <a:latin typeface="Cambria"/>
              <a:cs typeface="Cambria"/>
            </a:endParaRPr>
          </a:p>
          <a:p>
            <a:pPr marL="274955">
              <a:lnSpc>
                <a:spcPct val="100000"/>
              </a:lnSpc>
              <a:spcBef>
                <a:spcPts val="120"/>
              </a:spcBef>
            </a:pPr>
            <a:r>
              <a:rPr dirty="0" sz="1650" spc="90">
                <a:solidFill>
                  <a:srgbClr val="3157B7"/>
                </a:solidFill>
                <a:latin typeface="Cambria"/>
                <a:cs typeface="Cambria"/>
              </a:rPr>
              <a:t>pneumothorax</a:t>
            </a:r>
            <a:r>
              <a:rPr dirty="0" sz="1650" spc="7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65">
                <a:solidFill>
                  <a:srgbClr val="3157B7"/>
                </a:solidFill>
                <a:latin typeface="Cambria"/>
                <a:cs typeface="Cambria"/>
              </a:rPr>
              <a:t>areas.</a:t>
            </a:r>
            <a:endParaRPr sz="1650">
              <a:latin typeface="Cambria"/>
              <a:cs typeface="Cambri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7700" y="2800350"/>
            <a:ext cx="2533649" cy="142874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732907" y="1565402"/>
            <a:ext cx="3025140" cy="10807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650" spc="50" b="1">
                <a:solidFill>
                  <a:srgbClr val="3157B7"/>
                </a:solidFill>
                <a:latin typeface="Cambria"/>
                <a:cs typeface="Cambria"/>
              </a:rPr>
              <a:t>Focal </a:t>
            </a:r>
            <a:r>
              <a:rPr dirty="0" sz="1650" spc="30" b="1">
                <a:solidFill>
                  <a:srgbClr val="3157B7"/>
                </a:solidFill>
                <a:latin typeface="Cambria"/>
                <a:cs typeface="Cambria"/>
              </a:rPr>
              <a:t>Loss</a:t>
            </a:r>
            <a:endParaRPr sz="1650">
              <a:latin typeface="Cambria"/>
              <a:cs typeface="Cambria"/>
            </a:endParaRPr>
          </a:p>
          <a:p>
            <a:pPr algn="ctr" marL="12065" marR="5080">
              <a:lnSpc>
                <a:spcPct val="106100"/>
              </a:lnSpc>
            </a:pPr>
            <a:r>
              <a:rPr dirty="0" sz="1650" spc="90">
                <a:solidFill>
                  <a:srgbClr val="3157B7"/>
                </a:solidFill>
                <a:latin typeface="Cambria"/>
                <a:cs typeface="Cambria"/>
              </a:rPr>
              <a:t>Down-</a:t>
            </a:r>
            <a:r>
              <a:rPr dirty="0" sz="1650" spc="100">
                <a:solidFill>
                  <a:srgbClr val="3157B7"/>
                </a:solidFill>
                <a:latin typeface="Cambria"/>
                <a:cs typeface="Cambria"/>
              </a:rPr>
              <a:t>weights</a:t>
            </a:r>
            <a:r>
              <a:rPr dirty="0" sz="1650" spc="6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3157B7"/>
                </a:solidFill>
                <a:latin typeface="Cambria"/>
                <a:cs typeface="Cambria"/>
              </a:rPr>
              <a:t>easy</a:t>
            </a:r>
            <a:r>
              <a:rPr dirty="0" sz="1650" spc="6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3157B7"/>
                </a:solidFill>
                <a:latin typeface="Cambria"/>
                <a:cs typeface="Cambria"/>
              </a:rPr>
              <a:t>negatives </a:t>
            </a:r>
            <a:r>
              <a:rPr dirty="0" sz="1650" spc="114">
                <a:solidFill>
                  <a:srgbClr val="3157B7"/>
                </a:solidFill>
                <a:latin typeface="Cambria"/>
                <a:cs typeface="Cambria"/>
              </a:rPr>
              <a:t>and</a:t>
            </a:r>
            <a:r>
              <a:rPr dirty="0" sz="1650" spc="7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3157B7"/>
                </a:solidFill>
                <a:latin typeface="Cambria"/>
                <a:cs typeface="Cambria"/>
              </a:rPr>
              <a:t>emphasizes</a:t>
            </a:r>
            <a:r>
              <a:rPr dirty="0" sz="1650" spc="8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60">
                <a:solidFill>
                  <a:srgbClr val="3157B7"/>
                </a:solidFill>
                <a:latin typeface="Cambria"/>
                <a:cs typeface="Cambria"/>
              </a:rPr>
              <a:t>difficult, </a:t>
            </a:r>
            <a:r>
              <a:rPr dirty="0" sz="1650" spc="100">
                <a:solidFill>
                  <a:srgbClr val="3157B7"/>
                </a:solidFill>
                <a:latin typeface="Cambria"/>
                <a:cs typeface="Cambria"/>
              </a:rPr>
              <a:t>ambiguous</a:t>
            </a:r>
            <a:r>
              <a:rPr dirty="0" sz="1650" spc="5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3157B7"/>
                </a:solidFill>
                <a:latin typeface="Cambria"/>
                <a:cs typeface="Cambria"/>
              </a:rPr>
              <a:t>pixels.</a:t>
            </a:r>
            <a:endParaRPr sz="1650">
              <a:latin typeface="Cambria"/>
              <a:cs typeface="Cambri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81950" y="2800350"/>
            <a:ext cx="2533649" cy="196214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318564" y="5442077"/>
            <a:ext cx="8792845" cy="5473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Hybrid</a:t>
            </a:r>
            <a:r>
              <a:rPr dirty="0" sz="1650" spc="11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50" b="1">
                <a:solidFill>
                  <a:srgbClr val="3157B7"/>
                </a:solidFill>
                <a:latin typeface="Cambria"/>
                <a:cs typeface="Cambria"/>
              </a:rPr>
              <a:t>Loss</a:t>
            </a:r>
            <a:r>
              <a:rPr dirty="0" sz="1650" spc="11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(BCE</a:t>
            </a:r>
            <a:r>
              <a:rPr dirty="0" sz="1650" spc="11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+</a:t>
            </a:r>
            <a:r>
              <a:rPr dirty="0" sz="1650" spc="12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-20" b="1">
                <a:solidFill>
                  <a:srgbClr val="3157B7"/>
                </a:solidFill>
                <a:latin typeface="Cambria"/>
                <a:cs typeface="Cambria"/>
              </a:rPr>
              <a:t>Dice)</a:t>
            </a:r>
            <a:endParaRPr sz="16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650" spc="100">
                <a:solidFill>
                  <a:srgbClr val="3157B7"/>
                </a:solidFill>
                <a:latin typeface="Cambria"/>
                <a:cs typeface="Cambria"/>
              </a:rPr>
              <a:t>Combines</a:t>
            </a:r>
            <a:r>
              <a:rPr dirty="0" sz="1650" spc="12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3157B7"/>
                </a:solidFill>
                <a:latin typeface="Cambria"/>
                <a:cs typeface="Cambria"/>
              </a:rPr>
              <a:t>pixel-</a:t>
            </a:r>
            <a:r>
              <a:rPr dirty="0" sz="1650" spc="70">
                <a:solidFill>
                  <a:srgbClr val="3157B7"/>
                </a:solidFill>
                <a:latin typeface="Cambria"/>
                <a:cs typeface="Cambria"/>
              </a:rPr>
              <a:t>level</a:t>
            </a:r>
            <a:r>
              <a:rPr dirty="0" sz="1650" spc="12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110">
                <a:solidFill>
                  <a:srgbClr val="3157B7"/>
                </a:solidFill>
                <a:latin typeface="Cambria"/>
                <a:cs typeface="Cambria"/>
              </a:rPr>
              <a:t>accuracy</a:t>
            </a:r>
            <a:r>
              <a:rPr dirty="0" sz="1650" spc="12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110">
                <a:solidFill>
                  <a:srgbClr val="3157B7"/>
                </a:solidFill>
                <a:latin typeface="Cambria"/>
                <a:cs typeface="Cambria"/>
              </a:rPr>
              <a:t>with</a:t>
            </a:r>
            <a:r>
              <a:rPr dirty="0" sz="1650" spc="12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60">
                <a:solidFill>
                  <a:srgbClr val="3157B7"/>
                </a:solidFill>
                <a:latin typeface="Cambria"/>
                <a:cs typeface="Cambria"/>
              </a:rPr>
              <a:t>overlap-</a:t>
            </a:r>
            <a:r>
              <a:rPr dirty="0" sz="1650" spc="85">
                <a:solidFill>
                  <a:srgbClr val="3157B7"/>
                </a:solidFill>
                <a:latin typeface="Cambria"/>
                <a:cs typeface="Cambria"/>
              </a:rPr>
              <a:t>based</a:t>
            </a:r>
            <a:r>
              <a:rPr dirty="0" sz="1650" spc="12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75">
                <a:solidFill>
                  <a:srgbClr val="3157B7"/>
                </a:solidFill>
                <a:latin typeface="Cambria"/>
                <a:cs typeface="Cambria"/>
              </a:rPr>
              <a:t>optimization</a:t>
            </a:r>
            <a:r>
              <a:rPr dirty="0" sz="1650" spc="12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3157B7"/>
                </a:solidFill>
                <a:latin typeface="Cambria"/>
                <a:cs typeface="Cambria"/>
              </a:rPr>
              <a:t>for</a:t>
            </a:r>
            <a:r>
              <a:rPr dirty="0" sz="1650" spc="12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3157B7"/>
                </a:solidFill>
                <a:latin typeface="Cambria"/>
                <a:cs typeface="Cambria"/>
              </a:rPr>
              <a:t>robust</a:t>
            </a:r>
            <a:r>
              <a:rPr dirty="0" sz="1650" spc="12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75">
                <a:solidFill>
                  <a:srgbClr val="3157B7"/>
                </a:solidFill>
                <a:latin typeface="Cambria"/>
                <a:cs typeface="Cambria"/>
              </a:rPr>
              <a:t>convergence.</a:t>
            </a:r>
            <a:endParaRPr sz="1650">
              <a:latin typeface="Cambria"/>
              <a:cs typeface="Cambria"/>
            </a:endParaRPr>
          </a:p>
        </p:txBody>
      </p:sp>
      <p:pic>
        <p:nvPicPr>
          <p:cNvPr id="11" name="object 11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0244" y="59626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45"/>
              <a:t>Evaluation</a:t>
            </a:r>
            <a:r>
              <a:rPr dirty="0" spc="100"/>
              <a:t> </a:t>
            </a:r>
            <a:r>
              <a:rPr dirty="0" spc="75"/>
              <a:t>Metrics</a:t>
            </a:r>
            <a:r>
              <a:rPr dirty="0" spc="105"/>
              <a:t> </a:t>
            </a:r>
            <a:r>
              <a:rPr dirty="0" spc="50"/>
              <a:t>Overview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38175" y="17811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38175" y="22859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5622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28384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6099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38862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8175" y="43910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38175" y="46672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Dice</a:t>
            </a:r>
            <a:r>
              <a:rPr dirty="0" spc="145"/>
              <a:t> </a:t>
            </a:r>
            <a:r>
              <a:rPr dirty="0" spc="-10"/>
              <a:t>Coefficient</a:t>
            </a:r>
          </a:p>
          <a:p>
            <a:pPr marL="239395" marR="187960">
              <a:lnSpc>
                <a:spcPct val="136400"/>
              </a:lnSpc>
              <a:spcBef>
                <a:spcPts val="860"/>
              </a:spcBef>
            </a:pP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Measures</a:t>
            </a:r>
            <a:r>
              <a:rPr dirty="0" sz="1100" spc="-2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overlap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between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predicted</a:t>
            </a:r>
            <a:r>
              <a:rPr dirty="0" sz="1100" spc="-2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45" b="0">
                <a:solidFill>
                  <a:srgbClr val="15203F"/>
                </a:solidFill>
                <a:latin typeface="Roboto"/>
                <a:cs typeface="Roboto"/>
              </a:rPr>
              <a:t>ground-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truth masks.</a:t>
            </a:r>
            <a:endParaRPr sz="1100">
              <a:latin typeface="Roboto"/>
              <a:cs typeface="Roboto"/>
            </a:endParaRPr>
          </a:p>
          <a:p>
            <a:pPr marL="239395">
              <a:lnSpc>
                <a:spcPct val="100000"/>
              </a:lnSpc>
              <a:spcBef>
                <a:spcPts val="855"/>
              </a:spcBef>
            </a:pP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Sensitive</a:t>
            </a:r>
            <a:r>
              <a:rPr dirty="0" sz="1100" spc="-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boundary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quality.</a:t>
            </a:r>
            <a:endParaRPr sz="1100">
              <a:latin typeface="Roboto"/>
              <a:cs typeface="Roboto"/>
            </a:endParaRPr>
          </a:p>
          <a:p>
            <a:pPr marL="239395" marR="448309">
              <a:lnSpc>
                <a:spcPct val="164800"/>
              </a:lnSpc>
            </a:pP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Dice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=</a:t>
            </a:r>
            <a:r>
              <a:rPr dirty="0" sz="1100" spc="-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2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·</a:t>
            </a:r>
            <a:r>
              <a:rPr dirty="0" sz="1100" spc="-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|Prediction</a:t>
            </a:r>
            <a:r>
              <a:rPr dirty="0" sz="1100" spc="-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484" b="0">
                <a:solidFill>
                  <a:srgbClr val="15203F"/>
                </a:solidFill>
                <a:latin typeface="Times New Roman"/>
                <a:cs typeface="Times New Roman"/>
              </a:rPr>
              <a:t>+</a:t>
            </a:r>
            <a:r>
              <a:rPr dirty="0" sz="1100" spc="-10" b="0">
                <a:solidFill>
                  <a:srgbClr val="15203F"/>
                </a:solidFill>
                <a:latin typeface="Times New Roman"/>
                <a:cs typeface="Times New Roman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Ground</a:t>
            </a:r>
            <a:r>
              <a:rPr dirty="0" sz="1100" spc="-2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Truth|</a:t>
            </a:r>
            <a:r>
              <a:rPr dirty="0" sz="1100" spc="-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/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(|P|</a:t>
            </a:r>
            <a:r>
              <a:rPr dirty="0" sz="1100" spc="-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+</a:t>
            </a:r>
            <a:r>
              <a:rPr dirty="0" sz="1100" spc="-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|GT|)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Higher</a:t>
            </a:r>
            <a:r>
              <a:rPr dirty="0" sz="1100" spc="-3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Dice</a:t>
            </a:r>
            <a:r>
              <a:rPr dirty="0" sz="1100" spc="-3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785" b="0">
                <a:solidFill>
                  <a:srgbClr val="15203F"/>
                </a:solidFill>
                <a:latin typeface="Times New Roman"/>
                <a:cs typeface="Times New Roman"/>
              </a:rPr>
              <a:t>³</a:t>
            </a:r>
            <a:r>
              <a:rPr dirty="0" sz="1100" spc="-30" b="0">
                <a:solidFill>
                  <a:srgbClr val="15203F"/>
                </a:solidFill>
                <a:latin typeface="Times New Roman"/>
                <a:cs typeface="Times New Roman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better</a:t>
            </a:r>
            <a:r>
              <a:rPr dirty="0" sz="1100" spc="-3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1100" spc="-3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accuracy.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/>
              <a:t>Intersection</a:t>
            </a:r>
            <a:r>
              <a:rPr dirty="0" spc="125"/>
              <a:t> </a:t>
            </a:r>
            <a:r>
              <a:rPr dirty="0"/>
              <a:t>over</a:t>
            </a:r>
            <a:r>
              <a:rPr dirty="0" spc="130"/>
              <a:t> </a:t>
            </a:r>
            <a:r>
              <a:rPr dirty="0" spc="55"/>
              <a:t>Union</a:t>
            </a:r>
            <a:r>
              <a:rPr dirty="0" spc="130"/>
              <a:t> </a:t>
            </a:r>
            <a:r>
              <a:rPr dirty="0" spc="-20"/>
              <a:t>(IoU)</a:t>
            </a:r>
          </a:p>
          <a:p>
            <a:pPr marL="239395">
              <a:lnSpc>
                <a:spcPct val="100000"/>
              </a:lnSpc>
              <a:spcBef>
                <a:spcPts val="1270"/>
              </a:spcBef>
            </a:pP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Also</a:t>
            </a:r>
            <a:r>
              <a:rPr dirty="0" sz="1100" spc="-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called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Jaccard</a:t>
            </a:r>
            <a:r>
              <a:rPr dirty="0" sz="1100" spc="-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Index.</a:t>
            </a:r>
            <a:endParaRPr sz="1100">
              <a:latin typeface="Roboto"/>
              <a:cs typeface="Roboto"/>
            </a:endParaRPr>
          </a:p>
          <a:p>
            <a:pPr marL="239395" marR="5080">
              <a:lnSpc>
                <a:spcPct val="136400"/>
              </a:lnSpc>
              <a:spcBef>
                <a:spcPts val="375"/>
              </a:spcBef>
            </a:pP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Represents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ratio</a:t>
            </a:r>
            <a:r>
              <a:rPr dirty="0" sz="1100" spc="-1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intersection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100" spc="-1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union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prediction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4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ground</a:t>
            </a:r>
            <a:r>
              <a:rPr dirty="0" sz="1100" spc="-4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truth.</a:t>
            </a:r>
            <a:endParaRPr sz="1100">
              <a:latin typeface="Roboto"/>
              <a:cs typeface="Roboto"/>
            </a:endParaRPr>
          </a:p>
          <a:p>
            <a:pPr marL="239395">
              <a:lnSpc>
                <a:spcPct val="100000"/>
              </a:lnSpc>
              <a:spcBef>
                <a:spcPts val="855"/>
              </a:spcBef>
            </a:pP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IoU</a:t>
            </a:r>
            <a:r>
              <a:rPr dirty="0" sz="1100" spc="-1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=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|P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484" b="0">
                <a:solidFill>
                  <a:srgbClr val="15203F"/>
                </a:solidFill>
                <a:latin typeface="Times New Roman"/>
                <a:cs typeface="Times New Roman"/>
              </a:rPr>
              <a:t>+</a:t>
            </a:r>
            <a:r>
              <a:rPr dirty="0" sz="1100" spc="-10" b="0">
                <a:solidFill>
                  <a:srgbClr val="15203F"/>
                </a:solidFill>
                <a:latin typeface="Times New Roman"/>
                <a:cs typeface="Times New Roman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GT|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/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|P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835" b="0">
                <a:solidFill>
                  <a:srgbClr val="15203F"/>
                </a:solidFill>
                <a:latin typeface="Times New Roman"/>
                <a:cs typeface="Times New Roman"/>
              </a:rPr>
              <a:t>,</a:t>
            </a:r>
            <a:r>
              <a:rPr dirty="0" sz="1100" spc="-10" b="0">
                <a:solidFill>
                  <a:srgbClr val="15203F"/>
                </a:solidFill>
                <a:latin typeface="Times New Roman"/>
                <a:cs typeface="Times New Roman"/>
              </a:rPr>
              <a:t> </a:t>
            </a:r>
            <a:r>
              <a:rPr dirty="0" sz="1100" spc="-25" b="0">
                <a:solidFill>
                  <a:srgbClr val="15203F"/>
                </a:solidFill>
                <a:latin typeface="Roboto"/>
                <a:cs typeface="Roboto"/>
              </a:rPr>
              <a:t>GT|</a:t>
            </a:r>
            <a:endParaRPr sz="1100">
              <a:latin typeface="Roboto"/>
              <a:cs typeface="Roboto"/>
            </a:endParaRPr>
          </a:p>
          <a:p>
            <a:pPr marL="239395">
              <a:lnSpc>
                <a:spcPct val="100000"/>
              </a:lnSpc>
              <a:spcBef>
                <a:spcPts val="855"/>
              </a:spcBef>
            </a:pP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Complements</a:t>
            </a:r>
            <a:r>
              <a:rPr dirty="0" sz="1100" spc="-2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Dice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evaluate</a:t>
            </a:r>
            <a:r>
              <a:rPr dirty="0" sz="1100" spc="-25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0">
                <a:solidFill>
                  <a:srgbClr val="15203F"/>
                </a:solidFill>
                <a:latin typeface="Roboto"/>
                <a:cs typeface="Roboto"/>
              </a:rPr>
              <a:t>mask</a:t>
            </a:r>
            <a:r>
              <a:rPr dirty="0" sz="1100" spc="-20" b="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 b="0">
                <a:solidFill>
                  <a:srgbClr val="15203F"/>
                </a:solidFill>
                <a:latin typeface="Roboto"/>
                <a:cs typeface="Roboto"/>
              </a:rPr>
              <a:t>quality.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857750" y="17811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857750" y="20573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4857750" y="23336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4857750" y="28384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857750" y="36099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4857750" y="38862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857750" y="41624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4857750" y="44481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4857750" y="47244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857750" y="50006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10" y="596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4857750" y="527685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2" y="0"/>
                </a:moveTo>
                <a:lnTo>
                  <a:pt x="20650" y="0"/>
                </a:lnTo>
                <a:lnTo>
                  <a:pt x="17614" y="599"/>
                </a:lnTo>
                <a:lnTo>
                  <a:pt x="0" y="20651"/>
                </a:lnTo>
                <a:lnTo>
                  <a:pt x="0" y="26967"/>
                </a:lnTo>
                <a:lnTo>
                  <a:pt x="20650" y="47625"/>
                </a:lnTo>
                <a:lnTo>
                  <a:pt x="26962" y="47625"/>
                </a:lnTo>
                <a:lnTo>
                  <a:pt x="47625" y="26967"/>
                </a:lnTo>
                <a:lnTo>
                  <a:pt x="47625" y="23812"/>
                </a:lnTo>
                <a:lnTo>
                  <a:pt x="47625" y="20651"/>
                </a:lnTo>
                <a:lnTo>
                  <a:pt x="30010" y="599"/>
                </a:lnTo>
                <a:lnTo>
                  <a:pt x="269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4831207" y="1270127"/>
            <a:ext cx="5797550" cy="41148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50" spc="55" b="1">
                <a:solidFill>
                  <a:srgbClr val="3157B7"/>
                </a:solidFill>
                <a:latin typeface="Cambria"/>
                <a:cs typeface="Cambria"/>
              </a:rPr>
              <a:t>Sensitivity</a:t>
            </a:r>
            <a:r>
              <a:rPr dirty="0" sz="1650" spc="10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(True</a:t>
            </a:r>
            <a:r>
              <a:rPr dirty="0" sz="1650" spc="10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Positive</a:t>
            </a:r>
            <a:r>
              <a:rPr dirty="0" sz="1650" spc="10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-20" b="1">
                <a:solidFill>
                  <a:srgbClr val="3157B7"/>
                </a:solidFill>
                <a:latin typeface="Cambria"/>
                <a:cs typeface="Cambria"/>
              </a:rPr>
              <a:t>Rate)</a:t>
            </a:r>
            <a:endParaRPr sz="1650">
              <a:latin typeface="Cambria"/>
              <a:cs typeface="Cambria"/>
            </a:endParaRPr>
          </a:p>
          <a:p>
            <a:pPr marL="239395" marR="60325">
              <a:lnSpc>
                <a:spcPct val="164800"/>
              </a:lnSpc>
              <a:spcBef>
                <a:spcPts val="484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Measures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how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effectively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system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detects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when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it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is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actually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present.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Defined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as: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Sensitivity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=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TP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/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(TP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+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FN)</a:t>
            </a:r>
            <a:endParaRPr sz="1100">
              <a:latin typeface="Roboto"/>
              <a:cs typeface="Roboto"/>
            </a:endParaRPr>
          </a:p>
          <a:p>
            <a:pPr marL="239395" marR="5080">
              <a:lnSpc>
                <a:spcPct val="136400"/>
              </a:lnSpc>
              <a:spcBef>
                <a:spcPts val="375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High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sensitivity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is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essential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medical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imaging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because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missing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can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be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clinically</a:t>
            </a:r>
            <a:r>
              <a:rPr dirty="0" sz="110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dangerous.</a:t>
            </a:r>
            <a:endParaRPr sz="1100">
              <a:latin typeface="Roboto"/>
              <a:cs typeface="Roboto"/>
            </a:endParaRPr>
          </a:p>
          <a:p>
            <a:pPr marL="239395">
              <a:lnSpc>
                <a:spcPct val="100000"/>
              </a:lnSpc>
              <a:spcBef>
                <a:spcPts val="855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Used</a:t>
            </a:r>
            <a:r>
              <a:rPr dirty="0" sz="11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assess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75">
                <a:solidFill>
                  <a:srgbClr val="15203F"/>
                </a:solidFill>
                <a:latin typeface="Roboto"/>
                <a:cs typeface="Roboto"/>
              </a:rPr>
              <a:t>model9s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 value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as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screening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triage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tool.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45" b="1">
                <a:solidFill>
                  <a:srgbClr val="3157B7"/>
                </a:solidFill>
                <a:latin typeface="Cambria"/>
                <a:cs typeface="Cambria"/>
              </a:rPr>
              <a:t>Severity</a:t>
            </a:r>
            <a:r>
              <a:rPr dirty="0" sz="1650" spc="7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-10" b="1">
                <a:solidFill>
                  <a:srgbClr val="3157B7"/>
                </a:solidFill>
                <a:latin typeface="Cambria"/>
                <a:cs typeface="Cambria"/>
              </a:rPr>
              <a:t>Quantification</a:t>
            </a:r>
            <a:endParaRPr sz="1650">
              <a:latin typeface="Cambria"/>
              <a:cs typeface="Cambria"/>
            </a:endParaRPr>
          </a:p>
          <a:p>
            <a:pPr marL="239395" marR="929640">
              <a:lnSpc>
                <a:spcPct val="166700"/>
              </a:lnSpc>
              <a:spcBef>
                <a:spcPts val="390"/>
              </a:spcBef>
            </a:pP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Severity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reflects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how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large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is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relative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lung.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Computed as: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Severity</a:t>
            </a:r>
            <a:r>
              <a:rPr dirty="0" sz="11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(%) =</a:t>
            </a:r>
            <a:r>
              <a:rPr dirty="0" sz="11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(Area of</a:t>
            </a:r>
            <a:r>
              <a:rPr dirty="0" sz="11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 /</a:t>
            </a:r>
            <a:r>
              <a:rPr dirty="0" sz="11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Area of</a:t>
            </a:r>
            <a:r>
              <a:rPr dirty="0" sz="11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Lung) ×</a:t>
            </a:r>
            <a:r>
              <a:rPr dirty="0" sz="11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100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Clinically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important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because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management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decisions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depend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severity: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Small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785">
                <a:solidFill>
                  <a:srgbClr val="15203F"/>
                </a:solidFill>
                <a:latin typeface="Times New Roman"/>
                <a:cs typeface="Times New Roman"/>
              </a:rPr>
              <a:t>³</a:t>
            </a:r>
            <a:r>
              <a:rPr dirty="0" sz="1100" spc="-10">
                <a:solidFill>
                  <a:srgbClr val="15203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Observation</a:t>
            </a:r>
            <a:endParaRPr sz="1100">
              <a:latin typeface="Roboto"/>
              <a:cs typeface="Roboto"/>
            </a:endParaRPr>
          </a:p>
          <a:p>
            <a:pPr marL="239395" marR="3632200">
              <a:lnSpc>
                <a:spcPct val="164800"/>
              </a:lnSpc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Moderate </a:t>
            </a:r>
            <a:r>
              <a:rPr dirty="0" sz="1100" spc="785">
                <a:solidFill>
                  <a:srgbClr val="15203F"/>
                </a:solidFill>
                <a:latin typeface="Times New Roman"/>
                <a:cs typeface="Times New Roman"/>
              </a:rPr>
              <a:t>³</a:t>
            </a:r>
            <a:r>
              <a:rPr dirty="0" sz="1100">
                <a:solidFill>
                  <a:srgbClr val="15203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Needle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aspiration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Large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785">
                <a:solidFill>
                  <a:srgbClr val="15203F"/>
                </a:solidFill>
                <a:latin typeface="Times New Roman"/>
                <a:cs typeface="Times New Roman"/>
              </a:rPr>
              <a:t>³</a:t>
            </a:r>
            <a:r>
              <a:rPr dirty="0" sz="1100" spc="-15">
                <a:solidFill>
                  <a:srgbClr val="15203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Chest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tube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insertion</a:t>
            </a:r>
            <a:endParaRPr sz="1100">
              <a:latin typeface="Roboto"/>
              <a:cs typeface="Roboto"/>
            </a:endParaRPr>
          </a:p>
          <a:p>
            <a:pPr marL="239395">
              <a:lnSpc>
                <a:spcPct val="100000"/>
              </a:lnSpc>
              <a:spcBef>
                <a:spcPts val="855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Ensures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objective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standardized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assessment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across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clinicians.</a:t>
            </a:r>
            <a:endParaRPr sz="1100">
              <a:latin typeface="Roboto"/>
              <a:cs typeface="Roboto"/>
            </a:endParaRPr>
          </a:p>
        </p:txBody>
      </p:sp>
      <p:pic>
        <p:nvPicPr>
          <p:cNvPr id="24" name="object 24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145"/>
              <a:t>What</a:t>
            </a:r>
            <a:r>
              <a:rPr dirty="0" sz="3450" spc="90"/>
              <a:t> is</a:t>
            </a:r>
            <a:r>
              <a:rPr dirty="0" sz="3450" spc="110"/>
              <a:t> </a:t>
            </a:r>
            <a:r>
              <a:rPr dirty="0" sz="3450" spc="80"/>
              <a:t>Pneumothorax</a:t>
            </a:r>
            <a:r>
              <a:rPr dirty="0" sz="3450" spc="105"/>
              <a:t> </a:t>
            </a:r>
            <a:r>
              <a:rPr dirty="0" sz="3450" spc="55"/>
              <a:t>?</a:t>
            </a:r>
            <a:endParaRPr sz="3450"/>
          </a:p>
        </p:txBody>
      </p:sp>
      <p:sp>
        <p:nvSpPr>
          <p:cNvPr id="3" name="object 3" descr=""/>
          <p:cNvSpPr txBox="1"/>
          <p:nvPr/>
        </p:nvSpPr>
        <p:spPr>
          <a:xfrm>
            <a:off x="607466" y="1394333"/>
            <a:ext cx="4603115" cy="23018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10"/>
              </a:spcBef>
            </a:pPr>
            <a:r>
              <a:rPr dirty="0" sz="1400" spc="-25">
                <a:latin typeface="Roboto"/>
                <a:cs typeface="Roboto"/>
              </a:rPr>
              <a:t>Pneumothorax </a:t>
            </a:r>
            <a:r>
              <a:rPr dirty="0" sz="1400" spc="-10">
                <a:latin typeface="Roboto"/>
                <a:cs typeface="Roboto"/>
              </a:rPr>
              <a:t>refers</a:t>
            </a:r>
            <a:r>
              <a:rPr dirty="0" sz="1400" spc="-25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to</a:t>
            </a:r>
            <a:r>
              <a:rPr dirty="0" sz="1400" spc="-20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the</a:t>
            </a:r>
            <a:r>
              <a:rPr dirty="0" sz="1400" spc="-25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abnormal </a:t>
            </a:r>
            <a:r>
              <a:rPr dirty="0" sz="1400" spc="-25">
                <a:latin typeface="Roboto"/>
                <a:cs typeface="Roboto"/>
              </a:rPr>
              <a:t>accumulation </a:t>
            </a:r>
            <a:r>
              <a:rPr dirty="0" sz="1400">
                <a:latin typeface="Roboto"/>
                <a:cs typeface="Roboto"/>
              </a:rPr>
              <a:t>of</a:t>
            </a:r>
            <a:r>
              <a:rPr dirty="0" sz="1400" spc="-20">
                <a:latin typeface="Roboto"/>
                <a:cs typeface="Roboto"/>
              </a:rPr>
              <a:t> </a:t>
            </a:r>
            <a:r>
              <a:rPr dirty="0" sz="1400" spc="-25">
                <a:latin typeface="Roboto"/>
                <a:cs typeface="Roboto"/>
              </a:rPr>
              <a:t>air </a:t>
            </a:r>
            <a:r>
              <a:rPr dirty="0" sz="1400" spc="-10">
                <a:latin typeface="Roboto"/>
                <a:cs typeface="Roboto"/>
              </a:rPr>
              <a:t>inside</a:t>
            </a:r>
            <a:r>
              <a:rPr dirty="0" sz="1400" spc="-60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the</a:t>
            </a:r>
            <a:r>
              <a:rPr dirty="0" sz="1400" spc="-55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pleural</a:t>
            </a:r>
            <a:r>
              <a:rPr dirty="0" sz="1400" spc="-5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space,</a:t>
            </a:r>
            <a:r>
              <a:rPr dirty="0" sz="1400" spc="-60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causing</a:t>
            </a:r>
            <a:r>
              <a:rPr dirty="0" sz="1400" spc="-55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lung</a:t>
            </a:r>
            <a:r>
              <a:rPr dirty="0" sz="1400" spc="-5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collapse.</a:t>
            </a:r>
            <a:r>
              <a:rPr dirty="0" sz="1400" spc="-5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Early</a:t>
            </a:r>
            <a:r>
              <a:rPr dirty="0" sz="1400" spc="-60">
                <a:latin typeface="Roboto"/>
                <a:cs typeface="Roboto"/>
              </a:rPr>
              <a:t> </a:t>
            </a:r>
            <a:r>
              <a:rPr dirty="0" sz="1400" spc="-25">
                <a:latin typeface="Roboto"/>
                <a:cs typeface="Roboto"/>
              </a:rPr>
              <a:t>and </a:t>
            </a:r>
            <a:r>
              <a:rPr dirty="0" sz="1400" spc="-20">
                <a:latin typeface="Roboto"/>
                <a:cs typeface="Roboto"/>
              </a:rPr>
              <a:t>accurate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detection</a:t>
            </a:r>
            <a:r>
              <a:rPr dirty="0" sz="1400" spc="-50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is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essential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because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delayed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diagnosis leads</a:t>
            </a:r>
            <a:r>
              <a:rPr dirty="0" sz="1400" spc="-20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to</a:t>
            </a:r>
            <a:r>
              <a:rPr dirty="0" sz="1400" spc="-20">
                <a:latin typeface="Roboto"/>
                <a:cs typeface="Roboto"/>
              </a:rPr>
              <a:t> </a:t>
            </a:r>
            <a:r>
              <a:rPr dirty="0" sz="1400" spc="-25">
                <a:latin typeface="Roboto"/>
                <a:cs typeface="Roboto"/>
              </a:rPr>
              <a:t>respiratory</a:t>
            </a:r>
            <a:r>
              <a:rPr dirty="0" sz="1400" spc="-15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distress, </a:t>
            </a:r>
            <a:r>
              <a:rPr dirty="0" sz="1400" spc="-25">
                <a:latin typeface="Roboto"/>
                <a:cs typeface="Roboto"/>
              </a:rPr>
              <a:t>hemodynamic</a:t>
            </a:r>
            <a:r>
              <a:rPr dirty="0" sz="1400" spc="-20">
                <a:latin typeface="Roboto"/>
                <a:cs typeface="Roboto"/>
              </a:rPr>
              <a:t> </a:t>
            </a:r>
            <a:r>
              <a:rPr dirty="0" sz="1400" spc="-30">
                <a:latin typeface="Roboto"/>
                <a:cs typeface="Roboto"/>
              </a:rPr>
              <a:t>instability,</a:t>
            </a:r>
            <a:r>
              <a:rPr dirty="0" sz="1400" spc="-15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and, </a:t>
            </a:r>
            <a:r>
              <a:rPr dirty="0" sz="1400">
                <a:latin typeface="Roboto"/>
                <a:cs typeface="Roboto"/>
              </a:rPr>
              <a:t>in</a:t>
            </a:r>
            <a:r>
              <a:rPr dirty="0" sz="1400" spc="-50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severe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cases,</a:t>
            </a:r>
            <a:r>
              <a:rPr dirty="0" sz="1400" spc="-50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fatal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tension</a:t>
            </a:r>
            <a:r>
              <a:rPr dirty="0" sz="1400" spc="-50">
                <a:latin typeface="Roboto"/>
                <a:cs typeface="Roboto"/>
              </a:rPr>
              <a:t> </a:t>
            </a:r>
            <a:r>
              <a:rPr dirty="0" sz="1400" spc="-25">
                <a:latin typeface="Roboto"/>
                <a:cs typeface="Roboto"/>
              </a:rPr>
              <a:t>pneumothorax.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Chest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160">
                <a:latin typeface="Roboto"/>
                <a:cs typeface="Roboto"/>
              </a:rPr>
              <a:t>X-</a:t>
            </a:r>
            <a:r>
              <a:rPr dirty="0" sz="1400" spc="-20">
                <a:latin typeface="Roboto"/>
                <a:cs typeface="Roboto"/>
              </a:rPr>
              <a:t>rays </a:t>
            </a:r>
            <a:r>
              <a:rPr dirty="0" sz="1400">
                <a:latin typeface="Roboto"/>
                <a:cs typeface="Roboto"/>
              </a:rPr>
              <a:t>are</a:t>
            </a:r>
            <a:r>
              <a:rPr dirty="0" sz="1400" spc="-55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the</a:t>
            </a:r>
            <a:r>
              <a:rPr dirty="0" sz="1400" spc="-50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primary</a:t>
            </a:r>
            <a:r>
              <a:rPr dirty="0" sz="1400" spc="-50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diagnostic</a:t>
            </a:r>
            <a:r>
              <a:rPr dirty="0" sz="1400" spc="-55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tool,</a:t>
            </a:r>
            <a:r>
              <a:rPr dirty="0" sz="1400" spc="-50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but</a:t>
            </a:r>
            <a:r>
              <a:rPr dirty="0" sz="1400" spc="-50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subtle</a:t>
            </a:r>
            <a:r>
              <a:rPr dirty="0" sz="1400" spc="-5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radiographic </a:t>
            </a:r>
            <a:r>
              <a:rPr dirty="0" sz="1400" spc="-20">
                <a:latin typeface="Roboto"/>
                <a:cs typeface="Roboto"/>
              </a:rPr>
              <a:t>findings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make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detection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difficult,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20">
                <a:latin typeface="Roboto"/>
                <a:cs typeface="Roboto"/>
              </a:rPr>
              <a:t>especially</a:t>
            </a:r>
            <a:r>
              <a:rPr dirty="0" sz="1400" spc="-40">
                <a:latin typeface="Roboto"/>
                <a:cs typeface="Roboto"/>
              </a:rPr>
              <a:t> </a:t>
            </a:r>
            <a:r>
              <a:rPr dirty="0" sz="1400">
                <a:latin typeface="Roboto"/>
                <a:cs typeface="Roboto"/>
              </a:rPr>
              <a:t>in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emergency </a:t>
            </a:r>
            <a:r>
              <a:rPr dirty="0" sz="1400">
                <a:latin typeface="Roboto"/>
                <a:cs typeface="Roboto"/>
              </a:rPr>
              <a:t>or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80">
                <a:latin typeface="Roboto"/>
                <a:cs typeface="Roboto"/>
              </a:rPr>
              <a:t>high-</a:t>
            </a:r>
            <a:r>
              <a:rPr dirty="0" sz="1400" spc="-10">
                <a:latin typeface="Roboto"/>
                <a:cs typeface="Roboto"/>
              </a:rPr>
              <a:t>workload</a:t>
            </a:r>
            <a:r>
              <a:rPr dirty="0" sz="1400" spc="-45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settings.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57225" y="45434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7225" y="48863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57225" y="522922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7225" y="557212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44"/>
                </a:lnTo>
                <a:lnTo>
                  <a:pt x="32364" y="57144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07466" y="3893502"/>
            <a:ext cx="3473450" cy="1803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spc="45" b="1">
                <a:solidFill>
                  <a:srgbClr val="3157B7"/>
                </a:solidFill>
                <a:latin typeface="Cambria"/>
                <a:cs typeface="Cambria"/>
              </a:rPr>
              <a:t>Clinical</a:t>
            </a:r>
            <a:r>
              <a:rPr dirty="0" sz="2100" spc="55" b="1">
                <a:solidFill>
                  <a:srgbClr val="3157B7"/>
                </a:solidFill>
                <a:latin typeface="Cambria"/>
                <a:cs typeface="Cambria"/>
              </a:rPr>
              <a:t> Significance</a:t>
            </a:r>
            <a:endParaRPr sz="2100">
              <a:latin typeface="Cambria"/>
              <a:cs typeface="Cambria"/>
            </a:endParaRPr>
          </a:p>
          <a:p>
            <a:pPr marL="295910" marR="5080">
              <a:lnSpc>
                <a:spcPct val="160700"/>
              </a:lnSpc>
              <a:spcBef>
                <a:spcPts val="685"/>
              </a:spcBef>
            </a:pP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Partial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or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complete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lung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collapse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Respiratory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compromise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hypoxemia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Potential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hemodynamic</a:t>
            </a:r>
            <a:r>
              <a:rPr dirty="0" sz="14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instability</a:t>
            </a:r>
            <a:endParaRPr sz="1400">
              <a:latin typeface="Roboto"/>
              <a:cs typeface="Roboto"/>
            </a:endParaRPr>
          </a:p>
          <a:p>
            <a:pPr marL="295910">
              <a:lnSpc>
                <a:spcPct val="100000"/>
              </a:lnSpc>
              <a:spcBef>
                <a:spcPts val="1019"/>
              </a:spcBef>
            </a:pP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Up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50%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initially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overlooked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60">
                <a:solidFill>
                  <a:srgbClr val="15203F"/>
                </a:solidFill>
                <a:latin typeface="Roboto"/>
                <a:cs typeface="Roboto"/>
              </a:rPr>
              <a:t>X-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rays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8093" y="1514474"/>
            <a:ext cx="5089779" cy="2943301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835802" y="4584541"/>
            <a:ext cx="487616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5630" marR="5080" indent="-583565">
              <a:lnSpc>
                <a:spcPct val="132100"/>
              </a:lnSpc>
              <a:spcBef>
                <a:spcPts val="100"/>
              </a:spcBef>
            </a:pP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Radiographic</a:t>
            </a:r>
            <a:r>
              <a:rPr dirty="0" sz="1750" spc="-4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comparison</a:t>
            </a:r>
            <a:r>
              <a:rPr dirty="0" sz="1750" spc="-4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of</a:t>
            </a:r>
            <a:r>
              <a:rPr dirty="0" sz="1750" spc="-4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a</a:t>
            </a:r>
            <a:r>
              <a:rPr dirty="0" sz="1750" spc="-4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healthy</a:t>
            </a:r>
            <a:r>
              <a:rPr dirty="0" sz="1750" spc="-4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lung</a:t>
            </a:r>
            <a:r>
              <a:rPr dirty="0" sz="1750" spc="-4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and</a:t>
            </a:r>
            <a:r>
              <a:rPr dirty="0" sz="1750" spc="-4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spc="-50" b="1">
                <a:solidFill>
                  <a:srgbClr val="1F4C8D"/>
                </a:solidFill>
                <a:latin typeface="Roboto"/>
                <a:cs typeface="Roboto"/>
              </a:rPr>
              <a:t>a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lung</a:t>
            </a:r>
            <a:r>
              <a:rPr dirty="0" sz="1750" spc="-40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collapsed</a:t>
            </a:r>
            <a:r>
              <a:rPr dirty="0" sz="1750" spc="-3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due</a:t>
            </a:r>
            <a:r>
              <a:rPr dirty="0" sz="1750" spc="-3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b="1">
                <a:solidFill>
                  <a:srgbClr val="1F4C8D"/>
                </a:solidFill>
                <a:latin typeface="Roboto"/>
                <a:cs typeface="Roboto"/>
              </a:rPr>
              <a:t>to</a:t>
            </a:r>
            <a:r>
              <a:rPr dirty="0" sz="1750" spc="-3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750" spc="-10" b="1">
                <a:solidFill>
                  <a:srgbClr val="1F4C8D"/>
                </a:solidFill>
                <a:latin typeface="Roboto"/>
                <a:cs typeface="Roboto"/>
              </a:rPr>
              <a:t>pneumothorax.</a:t>
            </a:r>
            <a:endParaRPr sz="1750">
              <a:latin typeface="Roboto"/>
              <a:cs typeface="Roboto"/>
            </a:endParaRPr>
          </a:p>
        </p:txBody>
      </p:sp>
      <p:pic>
        <p:nvPicPr>
          <p:cNvPr id="11" name="object 11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337" y="645477"/>
            <a:ext cx="2541905" cy="3448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/>
              <a:t>Experimental</a:t>
            </a:r>
            <a:r>
              <a:rPr dirty="0" sz="2100" spc="440"/>
              <a:t> </a:t>
            </a:r>
            <a:r>
              <a:rPr dirty="0" sz="2100" spc="-20"/>
              <a:t>Setup</a:t>
            </a:r>
            <a:endParaRPr sz="2100"/>
          </a:p>
        </p:txBody>
      </p:sp>
      <p:sp>
        <p:nvSpPr>
          <p:cNvPr id="3" name="object 3" descr=""/>
          <p:cNvSpPr/>
          <p:nvPr/>
        </p:nvSpPr>
        <p:spPr>
          <a:xfrm>
            <a:off x="657225" y="12953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57225" y="19240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7225" y="22669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57225" y="28955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890835" y="1118108"/>
            <a:ext cx="2639060" cy="247332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Dataset</a:t>
            </a:r>
            <a:r>
              <a:rPr dirty="0" sz="140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Split:</a:t>
            </a:r>
            <a:r>
              <a:rPr dirty="0" sz="140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70%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training,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15%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validation,</a:t>
            </a:r>
            <a:r>
              <a:rPr dirty="0" sz="14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15%</a:t>
            </a:r>
            <a:r>
              <a:rPr dirty="0" sz="14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testing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Batch</a:t>
            </a:r>
            <a:r>
              <a:rPr dirty="0" sz="1400" spc="-5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Size:</a:t>
            </a:r>
            <a:r>
              <a:rPr dirty="0" sz="1400" spc="-5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8–16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Hardware:</a:t>
            </a:r>
            <a:r>
              <a:rPr dirty="0" sz="1400" spc="-7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NVIDIA</a:t>
            </a:r>
            <a:r>
              <a:rPr dirty="0" sz="1400" spc="-7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GPU</a:t>
            </a:r>
            <a:r>
              <a:rPr dirty="0" sz="1400" spc="-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(CUDA-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enabled)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33900"/>
              </a:lnSpc>
              <a:spcBef>
                <a:spcPts val="450"/>
              </a:spcBef>
            </a:pP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Normalization:</a:t>
            </a:r>
            <a:r>
              <a:rPr dirty="0" sz="1400" spc="-5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Images</a:t>
            </a:r>
            <a:r>
              <a:rPr dirty="0" sz="140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resized</a:t>
            </a:r>
            <a:r>
              <a:rPr dirty="0" sz="140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256×256</a:t>
            </a:r>
            <a:r>
              <a:rPr dirty="0" sz="1400" spc="-6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40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intensity normalization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210050" y="12953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210050" y="19240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210050" y="25526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210050" y="31813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440525" y="645477"/>
            <a:ext cx="2764155" cy="3794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67640">
              <a:lnSpc>
                <a:spcPct val="100000"/>
              </a:lnSpc>
              <a:spcBef>
                <a:spcPts val="90"/>
              </a:spcBef>
            </a:pPr>
            <a:r>
              <a:rPr dirty="0" sz="2100" b="1">
                <a:solidFill>
                  <a:srgbClr val="3157B7"/>
                </a:solidFill>
                <a:latin typeface="Cambria"/>
                <a:cs typeface="Cambria"/>
              </a:rPr>
              <a:t>Training</a:t>
            </a:r>
            <a:r>
              <a:rPr dirty="0" sz="2100" spc="229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2100" spc="-10" b="1">
                <a:solidFill>
                  <a:srgbClr val="3157B7"/>
                </a:solidFill>
                <a:latin typeface="Cambria"/>
                <a:cs typeface="Cambria"/>
              </a:rPr>
              <a:t>Strategy</a:t>
            </a:r>
            <a:endParaRPr sz="2100">
              <a:latin typeface="Cambria"/>
              <a:cs typeface="Cambria"/>
            </a:endParaRPr>
          </a:p>
          <a:p>
            <a:pPr marL="12700" marR="5080">
              <a:lnSpc>
                <a:spcPct val="129500"/>
              </a:lnSpc>
              <a:spcBef>
                <a:spcPts val="1210"/>
              </a:spcBef>
            </a:pP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Optimizer:</a:t>
            </a:r>
            <a:r>
              <a:rPr dirty="0" sz="1400" spc="-4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Adam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learning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rate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scheduling</a:t>
            </a:r>
            <a:endParaRPr sz="1400">
              <a:latin typeface="Roboto"/>
              <a:cs typeface="Roboto"/>
            </a:endParaRPr>
          </a:p>
          <a:p>
            <a:pPr marL="12700" marR="335915">
              <a:lnSpc>
                <a:spcPct val="133900"/>
              </a:lnSpc>
              <a:spcBef>
                <a:spcPts val="525"/>
              </a:spcBef>
            </a:pP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Loss</a:t>
            </a:r>
            <a:r>
              <a:rPr dirty="0" sz="1400" spc="-6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Function:</a:t>
            </a:r>
            <a:r>
              <a:rPr dirty="0" sz="1400" spc="-6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Combined</a:t>
            </a:r>
            <a:r>
              <a:rPr dirty="0" sz="140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 b="1">
                <a:solidFill>
                  <a:srgbClr val="15203F"/>
                </a:solidFill>
                <a:latin typeface="Roboto"/>
                <a:cs typeface="Roboto"/>
              </a:rPr>
              <a:t>Dice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Loss</a:t>
            </a:r>
            <a:r>
              <a:rPr dirty="0" sz="1400" spc="-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+</a:t>
            </a:r>
            <a:r>
              <a:rPr dirty="0" sz="140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Binary</a:t>
            </a:r>
            <a:r>
              <a:rPr dirty="0" sz="140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 b="1">
                <a:solidFill>
                  <a:srgbClr val="15203F"/>
                </a:solidFill>
                <a:latin typeface="Roboto"/>
                <a:cs typeface="Roboto"/>
              </a:rPr>
              <a:t>Cross-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Entropy</a:t>
            </a:r>
            <a:endParaRPr sz="1400">
              <a:latin typeface="Roboto"/>
              <a:cs typeface="Roboto"/>
            </a:endParaRPr>
          </a:p>
          <a:p>
            <a:pPr marL="12700" marR="41910">
              <a:lnSpc>
                <a:spcPct val="133900"/>
              </a:lnSpc>
              <a:spcBef>
                <a:spcPts val="450"/>
              </a:spcBef>
            </a:pP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Regularization:</a:t>
            </a:r>
            <a:r>
              <a:rPr dirty="0" sz="140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Early</a:t>
            </a:r>
            <a:r>
              <a:rPr dirty="0" sz="14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stopping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model</a:t>
            </a:r>
            <a:r>
              <a:rPr dirty="0" sz="1400" spc="-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checkpointing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Enhancements:</a:t>
            </a:r>
            <a:endParaRPr sz="1400">
              <a:latin typeface="Roboto"/>
              <a:cs typeface="Roboto"/>
            </a:endParaRPr>
          </a:p>
          <a:p>
            <a:pPr marL="12700" marR="194310" indent="100330">
              <a:lnSpc>
                <a:spcPct val="129500"/>
              </a:lnSpc>
              <a:spcBef>
                <a:spcPts val="75"/>
              </a:spcBef>
              <a:buChar char="•"/>
              <a:tabLst>
                <a:tab pos="113030" algn="l"/>
              </a:tabLst>
            </a:pPr>
            <a:r>
              <a:rPr dirty="0" sz="1400" spc="-85">
                <a:solidFill>
                  <a:srgbClr val="15203F"/>
                </a:solidFill>
                <a:latin typeface="Roboto"/>
                <a:cs typeface="Roboto"/>
              </a:rPr>
              <a:t>Test-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Time</a:t>
            </a:r>
            <a:r>
              <a:rPr dirty="0" sz="14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Augmentation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(horizontal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flips,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slight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rotations)</a:t>
            </a:r>
            <a:endParaRPr sz="1400">
              <a:latin typeface="Roboto"/>
              <a:cs typeface="Roboto"/>
            </a:endParaRPr>
          </a:p>
          <a:p>
            <a:pPr marL="12700" marR="141605" indent="103505">
              <a:lnSpc>
                <a:spcPct val="133900"/>
              </a:lnSpc>
              <a:buChar char="•"/>
              <a:tabLst>
                <a:tab pos="116205" algn="l"/>
              </a:tabLst>
            </a:pP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Snapshot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ensembling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stable predictions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762875" y="12953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762875" y="22097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762875" y="31146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991271" y="645477"/>
            <a:ext cx="2841625" cy="3451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90"/>
              </a:spcBef>
            </a:pPr>
            <a:r>
              <a:rPr dirty="0" sz="2100" b="1">
                <a:solidFill>
                  <a:srgbClr val="3157B7"/>
                </a:solidFill>
                <a:latin typeface="Cambria"/>
                <a:cs typeface="Cambria"/>
              </a:rPr>
              <a:t>Evaluation</a:t>
            </a:r>
            <a:r>
              <a:rPr dirty="0" sz="2100" spc="41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2100" spc="-10" b="1">
                <a:solidFill>
                  <a:srgbClr val="3157B7"/>
                </a:solidFill>
                <a:latin typeface="Cambria"/>
                <a:cs typeface="Cambria"/>
              </a:rPr>
              <a:t>Protocol</a:t>
            </a:r>
            <a:endParaRPr sz="2100">
              <a:latin typeface="Cambria"/>
              <a:cs typeface="Cambria"/>
            </a:endParaRPr>
          </a:p>
          <a:p>
            <a:pPr marL="12700" marR="280670">
              <a:lnSpc>
                <a:spcPct val="131700"/>
              </a:lnSpc>
              <a:spcBef>
                <a:spcPts val="1175"/>
              </a:spcBef>
            </a:pP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Metrics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computed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unseen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test</a:t>
            </a:r>
            <a:r>
              <a:rPr dirty="0" sz="1400" spc="-4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set</a:t>
            </a:r>
            <a:r>
              <a:rPr dirty="0" sz="1400" spc="-4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ensure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unbiased performance.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31700"/>
              </a:lnSpc>
              <a:spcBef>
                <a:spcPts val="560"/>
              </a:spcBef>
            </a:pP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Normalization:</a:t>
            </a:r>
            <a:r>
              <a:rPr dirty="0" sz="1400" spc="-4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Input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images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standardized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256×256</a:t>
            </a:r>
            <a:r>
              <a:rPr dirty="0" sz="140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resolution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pixel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intensity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normalization</a:t>
            </a:r>
            <a:endParaRPr sz="1400">
              <a:latin typeface="Roboto"/>
              <a:cs typeface="Roboto"/>
            </a:endParaRPr>
          </a:p>
          <a:p>
            <a:pPr marL="12700" marR="60325">
              <a:lnSpc>
                <a:spcPct val="133900"/>
              </a:lnSpc>
              <a:spcBef>
                <a:spcPts val="450"/>
              </a:spcBef>
            </a:pP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Evaluation</a:t>
            </a:r>
            <a:r>
              <a:rPr dirty="0" sz="140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Protocol:</a:t>
            </a:r>
            <a:r>
              <a:rPr dirty="0" sz="140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Metrics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calculated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unseen</a:t>
            </a:r>
            <a:r>
              <a:rPr dirty="0" sz="1400" spc="-4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test</a:t>
            </a:r>
            <a:r>
              <a:rPr dirty="0" sz="1400" spc="-4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set</a:t>
            </a:r>
            <a:r>
              <a:rPr dirty="0" sz="1400" spc="-4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ensure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unbiased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performance measurement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17" name="object 17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466" y="490410"/>
            <a:ext cx="8234045" cy="759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00" spc="150" b="1">
                <a:solidFill>
                  <a:srgbClr val="3157B7"/>
                </a:solidFill>
                <a:latin typeface="Cambria"/>
                <a:cs typeface="Cambria"/>
              </a:rPr>
              <a:t>Model</a:t>
            </a:r>
            <a:r>
              <a:rPr dirty="0" sz="4800" spc="13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4800" spc="90" b="1">
                <a:solidFill>
                  <a:srgbClr val="3157B7"/>
                </a:solidFill>
                <a:latin typeface="Cambria"/>
                <a:cs typeface="Cambria"/>
              </a:rPr>
              <a:t>Configuration</a:t>
            </a:r>
            <a:r>
              <a:rPr dirty="0" sz="4800" spc="13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4800" spc="-10" b="1">
                <a:solidFill>
                  <a:srgbClr val="3157B7"/>
                </a:solidFill>
                <a:latin typeface="Cambria"/>
                <a:cs typeface="Cambria"/>
              </a:rPr>
              <a:t>Details</a:t>
            </a:r>
            <a:endParaRPr sz="4800">
              <a:latin typeface="Cambria"/>
              <a:cs typeface="Cambri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19125" y="1609724"/>
            <a:ext cx="10191750" cy="3905250"/>
            <a:chOff x="619125" y="1609724"/>
            <a:chExt cx="10191750" cy="3905250"/>
          </a:xfrm>
        </p:grpSpPr>
        <p:sp>
          <p:nvSpPr>
            <p:cNvPr id="4" name="object 4" descr=""/>
            <p:cNvSpPr/>
            <p:nvPr/>
          </p:nvSpPr>
          <p:spPr>
            <a:xfrm>
              <a:off x="623887" y="1614487"/>
              <a:ext cx="10182225" cy="3895725"/>
            </a:xfrm>
            <a:custGeom>
              <a:avLst/>
              <a:gdLst/>
              <a:ahLst/>
              <a:cxnLst/>
              <a:rect l="l" t="t" r="r" b="b"/>
              <a:pathLst>
                <a:path w="10182225" h="3895725">
                  <a:moveTo>
                    <a:pt x="0" y="3878337"/>
                  </a:moveTo>
                  <a:lnTo>
                    <a:pt x="0" y="17386"/>
                  </a:lnTo>
                  <a:lnTo>
                    <a:pt x="0" y="15087"/>
                  </a:lnTo>
                  <a:lnTo>
                    <a:pt x="441" y="12865"/>
                  </a:lnTo>
                  <a:lnTo>
                    <a:pt x="1324" y="10731"/>
                  </a:lnTo>
                  <a:lnTo>
                    <a:pt x="2207" y="8597"/>
                  </a:lnTo>
                  <a:lnTo>
                    <a:pt x="3463" y="6718"/>
                  </a:lnTo>
                  <a:lnTo>
                    <a:pt x="5095" y="5092"/>
                  </a:lnTo>
                  <a:lnTo>
                    <a:pt x="6722" y="3467"/>
                  </a:lnTo>
                  <a:lnTo>
                    <a:pt x="8601" y="2209"/>
                  </a:lnTo>
                  <a:lnTo>
                    <a:pt x="10735" y="1320"/>
                  </a:lnTo>
                  <a:lnTo>
                    <a:pt x="12863" y="444"/>
                  </a:lnTo>
                  <a:lnTo>
                    <a:pt x="15081" y="0"/>
                  </a:lnTo>
                  <a:lnTo>
                    <a:pt x="17387" y="0"/>
                  </a:lnTo>
                  <a:lnTo>
                    <a:pt x="10164838" y="0"/>
                  </a:lnTo>
                  <a:lnTo>
                    <a:pt x="10167137" y="0"/>
                  </a:lnTo>
                  <a:lnTo>
                    <a:pt x="10169360" y="444"/>
                  </a:lnTo>
                  <a:lnTo>
                    <a:pt x="10182225" y="15087"/>
                  </a:lnTo>
                  <a:lnTo>
                    <a:pt x="10182225" y="17386"/>
                  </a:lnTo>
                  <a:lnTo>
                    <a:pt x="10182225" y="3878337"/>
                  </a:lnTo>
                  <a:lnTo>
                    <a:pt x="10182225" y="3880639"/>
                  </a:lnTo>
                  <a:lnTo>
                    <a:pt x="10181780" y="3882857"/>
                  </a:lnTo>
                  <a:lnTo>
                    <a:pt x="10167137" y="3895726"/>
                  </a:lnTo>
                  <a:lnTo>
                    <a:pt x="10164838" y="3895726"/>
                  </a:lnTo>
                  <a:lnTo>
                    <a:pt x="17387" y="3895726"/>
                  </a:lnTo>
                  <a:lnTo>
                    <a:pt x="15081" y="3895726"/>
                  </a:lnTo>
                  <a:lnTo>
                    <a:pt x="12863" y="3895284"/>
                  </a:lnTo>
                  <a:lnTo>
                    <a:pt x="10735" y="3894401"/>
                  </a:lnTo>
                  <a:lnTo>
                    <a:pt x="8601" y="3893517"/>
                  </a:lnTo>
                  <a:lnTo>
                    <a:pt x="6722" y="3892263"/>
                  </a:lnTo>
                  <a:lnTo>
                    <a:pt x="5095" y="3890631"/>
                  </a:lnTo>
                  <a:lnTo>
                    <a:pt x="3463" y="3888999"/>
                  </a:lnTo>
                  <a:lnTo>
                    <a:pt x="2207" y="3887118"/>
                  </a:lnTo>
                  <a:lnTo>
                    <a:pt x="1324" y="3884991"/>
                  </a:lnTo>
                  <a:lnTo>
                    <a:pt x="441" y="3882857"/>
                  </a:lnTo>
                  <a:lnTo>
                    <a:pt x="0" y="3880639"/>
                  </a:lnTo>
                  <a:lnTo>
                    <a:pt x="0" y="38783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8650" y="1619249"/>
              <a:ext cx="9525" cy="685800"/>
            </a:xfrm>
            <a:custGeom>
              <a:avLst/>
              <a:gdLst/>
              <a:ahLst/>
              <a:cxnLst/>
              <a:rect l="l" t="t" r="r" b="b"/>
              <a:pathLst>
                <a:path w="9525" h="685800">
                  <a:moveTo>
                    <a:pt x="952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9525" y="685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8637" y="1619262"/>
              <a:ext cx="10172700" cy="3886200"/>
            </a:xfrm>
            <a:custGeom>
              <a:avLst/>
              <a:gdLst/>
              <a:ahLst/>
              <a:cxnLst/>
              <a:rect l="l" t="t" r="r" b="b"/>
              <a:pathLst>
                <a:path w="10172700" h="3886200">
                  <a:moveTo>
                    <a:pt x="2428875" y="3429000"/>
                  </a:moveTo>
                  <a:lnTo>
                    <a:pt x="9537" y="3429000"/>
                  </a:lnTo>
                  <a:lnTo>
                    <a:pt x="12" y="3429000"/>
                  </a:lnTo>
                  <a:lnTo>
                    <a:pt x="0" y="3870160"/>
                  </a:lnTo>
                  <a:lnTo>
                    <a:pt x="12" y="3886200"/>
                  </a:lnTo>
                  <a:lnTo>
                    <a:pt x="9537" y="3886200"/>
                  </a:lnTo>
                  <a:lnTo>
                    <a:pt x="9537" y="3882745"/>
                  </a:lnTo>
                  <a:lnTo>
                    <a:pt x="10820" y="3884028"/>
                  </a:lnTo>
                  <a:lnTo>
                    <a:pt x="16040" y="3886200"/>
                  </a:lnTo>
                  <a:lnTo>
                    <a:pt x="2428875" y="3886200"/>
                  </a:lnTo>
                  <a:lnTo>
                    <a:pt x="2428875" y="3429000"/>
                  </a:lnTo>
                  <a:close/>
                </a:path>
                <a:path w="10172700" h="3886200">
                  <a:moveTo>
                    <a:pt x="2428875" y="0"/>
                  </a:moveTo>
                  <a:lnTo>
                    <a:pt x="16040" y="0"/>
                  </a:lnTo>
                  <a:lnTo>
                    <a:pt x="10820" y="2159"/>
                  </a:lnTo>
                  <a:lnTo>
                    <a:pt x="2171" y="10807"/>
                  </a:lnTo>
                  <a:lnTo>
                    <a:pt x="0" y="16040"/>
                  </a:lnTo>
                  <a:lnTo>
                    <a:pt x="0" y="685800"/>
                  </a:lnTo>
                  <a:lnTo>
                    <a:pt x="2428875" y="685800"/>
                  </a:lnTo>
                  <a:lnTo>
                    <a:pt x="2428875" y="0"/>
                  </a:lnTo>
                  <a:close/>
                </a:path>
                <a:path w="10172700" h="3886200">
                  <a:moveTo>
                    <a:pt x="10172700" y="3429000"/>
                  </a:moveTo>
                  <a:lnTo>
                    <a:pt x="9163050" y="3429000"/>
                  </a:lnTo>
                  <a:lnTo>
                    <a:pt x="9163050" y="3886200"/>
                  </a:lnTo>
                  <a:lnTo>
                    <a:pt x="10156673" y="3886200"/>
                  </a:lnTo>
                  <a:lnTo>
                    <a:pt x="10161880" y="3884028"/>
                  </a:lnTo>
                  <a:lnTo>
                    <a:pt x="10170541" y="3875379"/>
                  </a:lnTo>
                  <a:lnTo>
                    <a:pt x="10172700" y="3870160"/>
                  </a:lnTo>
                  <a:lnTo>
                    <a:pt x="10172700" y="3429000"/>
                  </a:lnTo>
                  <a:close/>
                </a:path>
                <a:path w="10172700" h="3886200">
                  <a:moveTo>
                    <a:pt x="10172700" y="16040"/>
                  </a:moveTo>
                  <a:lnTo>
                    <a:pt x="10170541" y="10807"/>
                  </a:lnTo>
                  <a:lnTo>
                    <a:pt x="10161880" y="2159"/>
                  </a:lnTo>
                  <a:lnTo>
                    <a:pt x="10156673" y="0"/>
                  </a:lnTo>
                  <a:lnTo>
                    <a:pt x="9163050" y="0"/>
                  </a:lnTo>
                  <a:lnTo>
                    <a:pt x="9163050" y="685800"/>
                  </a:lnTo>
                  <a:lnTo>
                    <a:pt x="10172700" y="685800"/>
                  </a:lnTo>
                  <a:lnTo>
                    <a:pt x="10172700" y="16040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28649" y="1619250"/>
              <a:ext cx="2428875" cy="685800"/>
            </a:xfrm>
            <a:custGeom>
              <a:avLst/>
              <a:gdLst/>
              <a:ahLst/>
              <a:cxnLst/>
              <a:rect l="l" t="t" r="r" b="b"/>
              <a:pathLst>
                <a:path w="2428875" h="685800">
                  <a:moveTo>
                    <a:pt x="2428874" y="0"/>
                  </a:moveTo>
                  <a:lnTo>
                    <a:pt x="19213" y="0"/>
                  </a:lnTo>
                  <a:lnTo>
                    <a:pt x="16385" y="558"/>
                  </a:lnTo>
                  <a:lnTo>
                    <a:pt x="0" y="19215"/>
                  </a:lnTo>
                  <a:lnTo>
                    <a:pt x="0" y="685799"/>
                  </a:lnTo>
                  <a:lnTo>
                    <a:pt x="2428874" y="685799"/>
                  </a:lnTo>
                  <a:lnTo>
                    <a:pt x="2428874" y="0"/>
                  </a:lnTo>
                  <a:close/>
                </a:path>
              </a:pathLst>
            </a:custGeom>
            <a:solidFill>
              <a:srgbClr val="5E97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454899" y="1731517"/>
            <a:ext cx="7810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b="1">
                <a:solidFill>
                  <a:srgbClr val="262424"/>
                </a:solidFill>
                <a:latin typeface="Roboto"/>
                <a:cs typeface="Roboto"/>
              </a:rPr>
              <a:t>Model</a:t>
            </a:r>
            <a:r>
              <a:rPr dirty="0" sz="1100" spc="5" b="1">
                <a:solidFill>
                  <a:srgbClr val="262424"/>
                </a:solidFill>
                <a:latin typeface="Roboto"/>
                <a:cs typeface="Roboto"/>
              </a:rPr>
              <a:t> </a:t>
            </a:r>
            <a:r>
              <a:rPr dirty="0" sz="1100" spc="-20" b="1">
                <a:solidFill>
                  <a:srgbClr val="262424"/>
                </a:solidFill>
                <a:latin typeface="Roboto"/>
                <a:cs typeface="Roboto"/>
              </a:rPr>
              <a:t>Used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067050" y="1619249"/>
            <a:ext cx="1038225" cy="685800"/>
          </a:xfrm>
          <a:custGeom>
            <a:avLst/>
            <a:gdLst/>
            <a:ahLst/>
            <a:cxnLst/>
            <a:rect l="l" t="t" r="r" b="b"/>
            <a:pathLst>
              <a:path w="1038225" h="685800">
                <a:moveTo>
                  <a:pt x="1038225" y="0"/>
                </a:moveTo>
                <a:lnTo>
                  <a:pt x="0" y="0"/>
                </a:lnTo>
                <a:lnTo>
                  <a:pt x="0" y="685800"/>
                </a:lnTo>
                <a:lnTo>
                  <a:pt x="1038225" y="685800"/>
                </a:lnTo>
                <a:lnTo>
                  <a:pt x="1038225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77298" y="1731517"/>
            <a:ext cx="6165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 b="1">
                <a:solidFill>
                  <a:srgbClr val="262424"/>
                </a:solidFill>
                <a:latin typeface="Roboto"/>
                <a:cs typeface="Roboto"/>
              </a:rPr>
              <a:t>Attention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114799" y="1619250"/>
            <a:ext cx="1276350" cy="685800"/>
          </a:xfrm>
          <a:custGeom>
            <a:avLst/>
            <a:gdLst/>
            <a:ahLst/>
            <a:cxnLst/>
            <a:rect l="l" t="t" r="r" b="b"/>
            <a:pathLst>
              <a:path w="1276350" h="685800">
                <a:moveTo>
                  <a:pt x="1276349" y="0"/>
                </a:moveTo>
                <a:lnTo>
                  <a:pt x="0" y="0"/>
                </a:lnTo>
                <a:lnTo>
                  <a:pt x="0" y="685799"/>
                </a:lnTo>
                <a:lnTo>
                  <a:pt x="1276349" y="685799"/>
                </a:lnTo>
                <a:lnTo>
                  <a:pt x="1276349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376836" y="1672996"/>
            <a:ext cx="75247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7630">
              <a:lnSpc>
                <a:spcPct val="1364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262424"/>
                </a:solidFill>
                <a:latin typeface="Roboto"/>
                <a:cs typeface="Roboto"/>
              </a:rPr>
              <a:t>Residual Connection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5400674" y="1619250"/>
            <a:ext cx="1323975" cy="685800"/>
          </a:xfrm>
          <a:custGeom>
            <a:avLst/>
            <a:gdLst/>
            <a:ahLst/>
            <a:cxnLst/>
            <a:rect l="l" t="t" r="r" b="b"/>
            <a:pathLst>
              <a:path w="1323975" h="685800">
                <a:moveTo>
                  <a:pt x="1323974" y="0"/>
                </a:moveTo>
                <a:lnTo>
                  <a:pt x="0" y="0"/>
                </a:lnTo>
                <a:lnTo>
                  <a:pt x="0" y="685799"/>
                </a:lnTo>
                <a:lnTo>
                  <a:pt x="1323974" y="685799"/>
                </a:lnTo>
                <a:lnTo>
                  <a:pt x="1323974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676253" y="1672996"/>
            <a:ext cx="78041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14629">
              <a:lnSpc>
                <a:spcPct val="136400"/>
              </a:lnSpc>
              <a:spcBef>
                <a:spcPts val="95"/>
              </a:spcBef>
            </a:pPr>
            <a:r>
              <a:rPr dirty="0" sz="1100" spc="-20" b="1">
                <a:solidFill>
                  <a:srgbClr val="262424"/>
                </a:solidFill>
                <a:latin typeface="Roboto"/>
                <a:cs typeface="Roboto"/>
              </a:rPr>
              <a:t>Deep </a:t>
            </a:r>
            <a:r>
              <a:rPr dirty="0" cap="small" sz="1100" spc="-10" b="1">
                <a:solidFill>
                  <a:srgbClr val="262424"/>
                </a:solidFill>
                <a:latin typeface="Roboto"/>
                <a:cs typeface="Roboto"/>
              </a:rPr>
              <a:t>s</a:t>
            </a:r>
            <a:r>
              <a:rPr dirty="0" sz="1100" spc="-10" b="1">
                <a:solidFill>
                  <a:srgbClr val="262424"/>
                </a:solidFill>
                <a:latin typeface="Roboto"/>
                <a:cs typeface="Roboto"/>
              </a:rPr>
              <a:t>upervision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734174" y="16192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49" y="0"/>
                </a:moveTo>
                <a:lnTo>
                  <a:pt x="0" y="0"/>
                </a:lnTo>
                <a:lnTo>
                  <a:pt x="0" y="685799"/>
                </a:lnTo>
                <a:lnTo>
                  <a:pt x="1009649" y="685799"/>
                </a:lnTo>
                <a:lnTo>
                  <a:pt x="1009649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144587" y="1731517"/>
            <a:ext cx="19304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solidFill>
                  <a:srgbClr val="262424"/>
                </a:solidFill>
                <a:latin typeface="Roboto"/>
                <a:cs typeface="Roboto"/>
              </a:rPr>
              <a:t>LR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7753350" y="1619249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50" y="0"/>
                </a:moveTo>
                <a:lnTo>
                  <a:pt x="0" y="0"/>
                </a:lnTo>
                <a:lnTo>
                  <a:pt x="0" y="685800"/>
                </a:lnTo>
                <a:lnTo>
                  <a:pt x="1009650" y="685800"/>
                </a:lnTo>
                <a:lnTo>
                  <a:pt x="1009650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8061528" y="1672996"/>
            <a:ext cx="39306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9690" marR="5080" indent="-47625">
              <a:lnSpc>
                <a:spcPct val="136400"/>
              </a:lnSpc>
              <a:spcBef>
                <a:spcPts val="95"/>
              </a:spcBef>
            </a:pPr>
            <a:r>
              <a:rPr dirty="0" sz="1100" spc="-25" b="1">
                <a:solidFill>
                  <a:srgbClr val="262424"/>
                </a:solidFill>
                <a:latin typeface="Roboto"/>
                <a:cs typeface="Roboto"/>
              </a:rPr>
              <a:t>Batch </a:t>
            </a:r>
            <a:r>
              <a:rPr dirty="0" cap="small" sz="1100" spc="-20" b="1">
                <a:solidFill>
                  <a:srgbClr val="262424"/>
                </a:solidFill>
                <a:latin typeface="Roboto"/>
                <a:cs typeface="Roboto"/>
              </a:rPr>
              <a:t>si</a:t>
            </a:r>
            <a:r>
              <a:rPr dirty="0" sz="1100" spc="-20" b="1">
                <a:solidFill>
                  <a:srgbClr val="262424"/>
                </a:solidFill>
                <a:latin typeface="Roboto"/>
                <a:cs typeface="Roboto"/>
              </a:rPr>
              <a:t>ze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8772524" y="16192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49" y="0"/>
                </a:moveTo>
                <a:lnTo>
                  <a:pt x="0" y="0"/>
                </a:lnTo>
                <a:lnTo>
                  <a:pt x="0" y="685799"/>
                </a:lnTo>
                <a:lnTo>
                  <a:pt x="1009649" y="685799"/>
                </a:lnTo>
                <a:lnTo>
                  <a:pt x="1009649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9029496" y="1731517"/>
            <a:ext cx="49085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 b="1">
                <a:solidFill>
                  <a:srgbClr val="262424"/>
                </a:solidFill>
                <a:latin typeface="Roboto"/>
                <a:cs typeface="Roboto"/>
              </a:rPr>
              <a:t>Epochs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9791699" y="16192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990434" y="0"/>
                </a:moveTo>
                <a:lnTo>
                  <a:pt x="0" y="0"/>
                </a:lnTo>
                <a:lnTo>
                  <a:pt x="0" y="685799"/>
                </a:lnTo>
                <a:lnTo>
                  <a:pt x="1009649" y="685799"/>
                </a:lnTo>
                <a:lnTo>
                  <a:pt x="1009649" y="19215"/>
                </a:lnTo>
                <a:lnTo>
                  <a:pt x="990434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0082758" y="1672996"/>
            <a:ext cx="422909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090" marR="5080" indent="-73025">
              <a:lnSpc>
                <a:spcPct val="1364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262424"/>
                </a:solidFill>
                <a:latin typeface="Roboto"/>
                <a:cs typeface="Roboto"/>
              </a:rPr>
              <a:t>Image </a:t>
            </a:r>
            <a:r>
              <a:rPr dirty="0" sz="1100" spc="-25" b="1">
                <a:solidFill>
                  <a:srgbClr val="262424"/>
                </a:solidFill>
                <a:latin typeface="Roboto"/>
                <a:cs typeface="Roboto"/>
              </a:rPr>
              <a:t>Dim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28649" y="2305050"/>
            <a:ext cx="2428875" cy="457200"/>
          </a:xfrm>
          <a:custGeom>
            <a:avLst/>
            <a:gdLst/>
            <a:ahLst/>
            <a:cxnLst/>
            <a:rect l="l" t="t" r="r" b="b"/>
            <a:pathLst>
              <a:path w="2428875" h="457200">
                <a:moveTo>
                  <a:pt x="2428874" y="0"/>
                </a:moveTo>
                <a:lnTo>
                  <a:pt x="0" y="0"/>
                </a:lnTo>
                <a:lnTo>
                  <a:pt x="0" y="457199"/>
                </a:lnTo>
                <a:lnTo>
                  <a:pt x="2428874" y="457199"/>
                </a:lnTo>
                <a:lnTo>
                  <a:pt x="24288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1186705" y="2417317"/>
            <a:ext cx="131762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30">
                <a:latin typeface="Roboto"/>
                <a:cs typeface="Roboto"/>
              </a:rPr>
              <a:t>PTXSegNet-</a:t>
            </a:r>
            <a:r>
              <a:rPr dirty="0" sz="1100" spc="-10">
                <a:latin typeface="Roboto"/>
                <a:cs typeface="Roboto"/>
              </a:rPr>
              <a:t>HighRes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3067050" y="2305049"/>
            <a:ext cx="1038225" cy="457200"/>
          </a:xfrm>
          <a:custGeom>
            <a:avLst/>
            <a:gdLst/>
            <a:ahLst/>
            <a:cxnLst/>
            <a:rect l="l" t="t" r="r" b="b"/>
            <a:pathLst>
              <a:path w="1038225" h="457200">
                <a:moveTo>
                  <a:pt x="1038225" y="0"/>
                </a:moveTo>
                <a:lnTo>
                  <a:pt x="0" y="0"/>
                </a:lnTo>
                <a:lnTo>
                  <a:pt x="0" y="457200"/>
                </a:lnTo>
                <a:lnTo>
                  <a:pt x="1038225" y="457200"/>
                </a:lnTo>
                <a:lnTo>
                  <a:pt x="10382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3330575" y="2417317"/>
            <a:ext cx="5099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latin typeface="Roboto"/>
                <a:cs typeface="Roboto"/>
              </a:rPr>
              <a:t>Present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114799" y="2305050"/>
            <a:ext cx="1276350" cy="457200"/>
          </a:xfrm>
          <a:custGeom>
            <a:avLst/>
            <a:gdLst/>
            <a:ahLst/>
            <a:cxnLst/>
            <a:rect l="l" t="t" r="r" b="b"/>
            <a:pathLst>
              <a:path w="1276350" h="457200">
                <a:moveTo>
                  <a:pt x="1276349" y="0"/>
                </a:moveTo>
                <a:lnTo>
                  <a:pt x="0" y="0"/>
                </a:lnTo>
                <a:lnTo>
                  <a:pt x="0" y="457199"/>
                </a:lnTo>
                <a:lnTo>
                  <a:pt x="1276349" y="457199"/>
                </a:lnTo>
                <a:lnTo>
                  <a:pt x="12763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4498136" y="2417317"/>
            <a:ext cx="5099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latin typeface="Roboto"/>
                <a:cs typeface="Roboto"/>
              </a:rPr>
              <a:t>Present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5400674" y="2305050"/>
            <a:ext cx="1323975" cy="457200"/>
          </a:xfrm>
          <a:custGeom>
            <a:avLst/>
            <a:gdLst/>
            <a:ahLst/>
            <a:cxnLst/>
            <a:rect l="l" t="t" r="r" b="b"/>
            <a:pathLst>
              <a:path w="1323975" h="457200">
                <a:moveTo>
                  <a:pt x="1323974" y="0"/>
                </a:moveTo>
                <a:lnTo>
                  <a:pt x="0" y="0"/>
                </a:lnTo>
                <a:lnTo>
                  <a:pt x="0" y="457199"/>
                </a:lnTo>
                <a:lnTo>
                  <a:pt x="1323974" y="457199"/>
                </a:lnTo>
                <a:lnTo>
                  <a:pt x="13239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5811545" y="2417317"/>
            <a:ext cx="5099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latin typeface="Roboto"/>
                <a:cs typeface="Roboto"/>
              </a:rPr>
              <a:t>Present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6734174" y="23050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7091464" y="2417317"/>
            <a:ext cx="2990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75">
                <a:solidFill>
                  <a:srgbClr val="262424"/>
                </a:solidFill>
                <a:latin typeface="Roboto"/>
                <a:cs typeface="Roboto"/>
              </a:rPr>
              <a:t>1e-</a:t>
            </a: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7753350" y="2305049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50" y="0"/>
                </a:moveTo>
                <a:lnTo>
                  <a:pt x="0" y="0"/>
                </a:lnTo>
                <a:lnTo>
                  <a:pt x="0" y="457200"/>
                </a:lnTo>
                <a:lnTo>
                  <a:pt x="1009650" y="45720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8205292" y="2417317"/>
            <a:ext cx="10541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8772524" y="23050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9182493" y="2417317"/>
            <a:ext cx="1847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15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9791699" y="23050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9969652" y="2417317"/>
            <a:ext cx="6496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512</a:t>
            </a:r>
            <a:r>
              <a:rPr dirty="0" sz="1100" spc="-5">
                <a:solidFill>
                  <a:srgbClr val="262424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× </a:t>
            </a: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512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28649" y="2762250"/>
            <a:ext cx="2428875" cy="685800"/>
          </a:xfrm>
          <a:custGeom>
            <a:avLst/>
            <a:gdLst/>
            <a:ahLst/>
            <a:cxnLst/>
            <a:rect l="l" t="t" r="r" b="b"/>
            <a:pathLst>
              <a:path w="2428875" h="685800">
                <a:moveTo>
                  <a:pt x="2428874" y="0"/>
                </a:moveTo>
                <a:lnTo>
                  <a:pt x="0" y="0"/>
                </a:lnTo>
                <a:lnTo>
                  <a:pt x="0" y="685799"/>
                </a:lnTo>
                <a:lnTo>
                  <a:pt x="2428874" y="685799"/>
                </a:lnTo>
                <a:lnTo>
                  <a:pt x="24288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1162596" y="2874517"/>
            <a:ext cx="13658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5">
                <a:latin typeface="Roboto"/>
                <a:cs typeface="Roboto"/>
              </a:rPr>
              <a:t>UNet-</a:t>
            </a:r>
            <a:r>
              <a:rPr dirty="0" sz="1100" spc="-65">
                <a:latin typeface="Roboto"/>
                <a:cs typeface="Roboto"/>
              </a:rPr>
              <a:t>R50-</a:t>
            </a:r>
            <a:r>
              <a:rPr dirty="0" sz="1100" spc="-50">
                <a:latin typeface="Roboto"/>
                <a:cs typeface="Roboto"/>
              </a:rPr>
              <a:t>1024-</a:t>
            </a:r>
            <a:r>
              <a:rPr dirty="0" sz="1100" spc="-20">
                <a:latin typeface="Roboto"/>
                <a:cs typeface="Roboto"/>
              </a:rPr>
              <a:t>Focal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3067050" y="2762249"/>
            <a:ext cx="1038225" cy="685800"/>
          </a:xfrm>
          <a:custGeom>
            <a:avLst/>
            <a:gdLst/>
            <a:ahLst/>
            <a:cxnLst/>
            <a:rect l="l" t="t" r="r" b="b"/>
            <a:pathLst>
              <a:path w="1038225" h="685800">
                <a:moveTo>
                  <a:pt x="1038225" y="0"/>
                </a:moveTo>
                <a:lnTo>
                  <a:pt x="0" y="0"/>
                </a:lnTo>
                <a:lnTo>
                  <a:pt x="0" y="685800"/>
                </a:lnTo>
                <a:lnTo>
                  <a:pt x="1038225" y="685800"/>
                </a:lnTo>
                <a:lnTo>
                  <a:pt x="10382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3350221" y="28745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4114799" y="2762250"/>
            <a:ext cx="1276350" cy="685800"/>
          </a:xfrm>
          <a:custGeom>
            <a:avLst/>
            <a:gdLst/>
            <a:ahLst/>
            <a:cxnLst/>
            <a:rect l="l" t="t" r="r" b="b"/>
            <a:pathLst>
              <a:path w="1276350" h="685800">
                <a:moveTo>
                  <a:pt x="1276349" y="0"/>
                </a:moveTo>
                <a:lnTo>
                  <a:pt x="0" y="0"/>
                </a:lnTo>
                <a:lnTo>
                  <a:pt x="0" y="685799"/>
                </a:lnTo>
                <a:lnTo>
                  <a:pt x="1276349" y="685799"/>
                </a:lnTo>
                <a:lnTo>
                  <a:pt x="12763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4517771" y="28745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5400674" y="2762250"/>
            <a:ext cx="1323975" cy="685800"/>
          </a:xfrm>
          <a:custGeom>
            <a:avLst/>
            <a:gdLst/>
            <a:ahLst/>
            <a:cxnLst/>
            <a:rect l="l" t="t" r="r" b="b"/>
            <a:pathLst>
              <a:path w="1323975" h="685800">
                <a:moveTo>
                  <a:pt x="1323974" y="0"/>
                </a:moveTo>
                <a:lnTo>
                  <a:pt x="0" y="0"/>
                </a:lnTo>
                <a:lnTo>
                  <a:pt x="0" y="685799"/>
                </a:lnTo>
                <a:lnTo>
                  <a:pt x="1323974" y="685799"/>
                </a:lnTo>
                <a:lnTo>
                  <a:pt x="13239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5831179" y="28745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6734174" y="27622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49" y="0"/>
                </a:moveTo>
                <a:lnTo>
                  <a:pt x="0" y="0"/>
                </a:lnTo>
                <a:lnTo>
                  <a:pt x="0" y="685799"/>
                </a:lnTo>
                <a:lnTo>
                  <a:pt x="1009649" y="6857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7091464" y="2874517"/>
            <a:ext cx="2990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75">
                <a:solidFill>
                  <a:srgbClr val="262424"/>
                </a:solidFill>
                <a:latin typeface="Roboto"/>
                <a:cs typeface="Roboto"/>
              </a:rPr>
              <a:t>1e-</a:t>
            </a: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7753350" y="2762249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50" y="0"/>
                </a:moveTo>
                <a:lnTo>
                  <a:pt x="0" y="0"/>
                </a:lnTo>
                <a:lnTo>
                  <a:pt x="0" y="685800"/>
                </a:lnTo>
                <a:lnTo>
                  <a:pt x="1009650" y="68580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8205292" y="2874517"/>
            <a:ext cx="10541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8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8772524" y="27622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49" y="0"/>
                </a:moveTo>
                <a:lnTo>
                  <a:pt x="0" y="0"/>
                </a:lnTo>
                <a:lnTo>
                  <a:pt x="0" y="685799"/>
                </a:lnTo>
                <a:lnTo>
                  <a:pt x="1009649" y="6857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9182493" y="2874517"/>
            <a:ext cx="1847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10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9791699" y="27622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49" y="0"/>
                </a:moveTo>
                <a:lnTo>
                  <a:pt x="0" y="0"/>
                </a:lnTo>
                <a:lnTo>
                  <a:pt x="0" y="685799"/>
                </a:lnTo>
                <a:lnTo>
                  <a:pt x="1009649" y="6857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10066832" y="2815996"/>
            <a:ext cx="455295" cy="48260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1024</a:t>
            </a:r>
            <a:r>
              <a:rPr dirty="0" sz="1100" spc="-15">
                <a:solidFill>
                  <a:srgbClr val="262424"/>
                </a:solidFill>
                <a:latin typeface="Roboto"/>
                <a:cs typeface="Roboto"/>
              </a:rPr>
              <a:t> </a:t>
            </a: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×</a:t>
            </a:r>
            <a:endParaRPr sz="1100">
              <a:latin typeface="Roboto"/>
              <a:cs typeface="Roboto"/>
            </a:endParaRPr>
          </a:p>
          <a:p>
            <a:pPr marL="67945">
              <a:lnSpc>
                <a:spcPct val="100000"/>
              </a:lnSpc>
              <a:spcBef>
                <a:spcPts val="480"/>
              </a:spcBef>
            </a:pPr>
            <a:r>
              <a:rPr dirty="0" sz="1100" spc="-20">
                <a:solidFill>
                  <a:srgbClr val="262424"/>
                </a:solidFill>
                <a:latin typeface="Roboto"/>
                <a:cs typeface="Roboto"/>
              </a:rPr>
              <a:t>1024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628649" y="3448050"/>
            <a:ext cx="2428875" cy="685800"/>
          </a:xfrm>
          <a:custGeom>
            <a:avLst/>
            <a:gdLst/>
            <a:ahLst/>
            <a:cxnLst/>
            <a:rect l="l" t="t" r="r" b="b"/>
            <a:pathLst>
              <a:path w="2428875" h="685800">
                <a:moveTo>
                  <a:pt x="2428874" y="0"/>
                </a:moveTo>
                <a:lnTo>
                  <a:pt x="0" y="0"/>
                </a:lnTo>
                <a:lnTo>
                  <a:pt x="0" y="685799"/>
                </a:lnTo>
                <a:lnTo>
                  <a:pt x="2428874" y="685799"/>
                </a:lnTo>
                <a:lnTo>
                  <a:pt x="24288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1001712" y="3560317"/>
            <a:ext cx="168783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5">
                <a:latin typeface="Roboto"/>
                <a:cs typeface="Roboto"/>
              </a:rPr>
              <a:t>UNet-</a:t>
            </a:r>
            <a:r>
              <a:rPr dirty="0" sz="1100" spc="-25">
                <a:latin typeface="Roboto"/>
                <a:cs typeface="Roboto"/>
              </a:rPr>
              <a:t>EffNetB4-</a:t>
            </a:r>
            <a:r>
              <a:rPr dirty="0" sz="1100" spc="-50">
                <a:latin typeface="Roboto"/>
                <a:cs typeface="Roboto"/>
              </a:rPr>
              <a:t>1024-</a:t>
            </a:r>
            <a:r>
              <a:rPr dirty="0" sz="1100" spc="-10">
                <a:latin typeface="Roboto"/>
                <a:cs typeface="Roboto"/>
              </a:rPr>
              <a:t>Focal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3067050" y="3448050"/>
            <a:ext cx="1038225" cy="685800"/>
          </a:xfrm>
          <a:custGeom>
            <a:avLst/>
            <a:gdLst/>
            <a:ahLst/>
            <a:cxnLst/>
            <a:rect l="l" t="t" r="r" b="b"/>
            <a:pathLst>
              <a:path w="1038225" h="685800">
                <a:moveTo>
                  <a:pt x="1038225" y="0"/>
                </a:moveTo>
                <a:lnTo>
                  <a:pt x="0" y="0"/>
                </a:lnTo>
                <a:lnTo>
                  <a:pt x="0" y="685800"/>
                </a:lnTo>
                <a:lnTo>
                  <a:pt x="1038225" y="685800"/>
                </a:lnTo>
                <a:lnTo>
                  <a:pt x="10382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3350221" y="35603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4114799" y="3448050"/>
            <a:ext cx="1276350" cy="685800"/>
          </a:xfrm>
          <a:custGeom>
            <a:avLst/>
            <a:gdLst/>
            <a:ahLst/>
            <a:cxnLst/>
            <a:rect l="l" t="t" r="r" b="b"/>
            <a:pathLst>
              <a:path w="1276350" h="685800">
                <a:moveTo>
                  <a:pt x="1276349" y="0"/>
                </a:moveTo>
                <a:lnTo>
                  <a:pt x="0" y="0"/>
                </a:lnTo>
                <a:lnTo>
                  <a:pt x="0" y="685799"/>
                </a:lnTo>
                <a:lnTo>
                  <a:pt x="1276349" y="685799"/>
                </a:lnTo>
                <a:lnTo>
                  <a:pt x="12763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4517771" y="35603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5400674" y="3448050"/>
            <a:ext cx="1323975" cy="685800"/>
          </a:xfrm>
          <a:custGeom>
            <a:avLst/>
            <a:gdLst/>
            <a:ahLst/>
            <a:cxnLst/>
            <a:rect l="l" t="t" r="r" b="b"/>
            <a:pathLst>
              <a:path w="1323975" h="685800">
                <a:moveTo>
                  <a:pt x="1323974" y="0"/>
                </a:moveTo>
                <a:lnTo>
                  <a:pt x="0" y="0"/>
                </a:lnTo>
                <a:lnTo>
                  <a:pt x="0" y="685799"/>
                </a:lnTo>
                <a:lnTo>
                  <a:pt x="1323974" y="685799"/>
                </a:lnTo>
                <a:lnTo>
                  <a:pt x="13239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5831179" y="35603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6734174" y="34480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49" y="0"/>
                </a:moveTo>
                <a:lnTo>
                  <a:pt x="0" y="0"/>
                </a:lnTo>
                <a:lnTo>
                  <a:pt x="0" y="685799"/>
                </a:lnTo>
                <a:lnTo>
                  <a:pt x="1009649" y="6857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7091464" y="3560317"/>
            <a:ext cx="2990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75">
                <a:solidFill>
                  <a:srgbClr val="262424"/>
                </a:solidFill>
                <a:latin typeface="Roboto"/>
                <a:cs typeface="Roboto"/>
              </a:rPr>
              <a:t>1e-</a:t>
            </a: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7753350" y="34480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50" y="0"/>
                </a:moveTo>
                <a:lnTo>
                  <a:pt x="0" y="0"/>
                </a:lnTo>
                <a:lnTo>
                  <a:pt x="0" y="685800"/>
                </a:lnTo>
                <a:lnTo>
                  <a:pt x="1009650" y="68580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8205292" y="3560317"/>
            <a:ext cx="10541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8772524" y="34480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49" y="0"/>
                </a:moveTo>
                <a:lnTo>
                  <a:pt x="0" y="0"/>
                </a:lnTo>
                <a:lnTo>
                  <a:pt x="0" y="685799"/>
                </a:lnTo>
                <a:lnTo>
                  <a:pt x="1009649" y="6857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9182493" y="3560317"/>
            <a:ext cx="1847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10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9791699" y="3448050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1009649" y="0"/>
                </a:moveTo>
                <a:lnTo>
                  <a:pt x="0" y="0"/>
                </a:lnTo>
                <a:lnTo>
                  <a:pt x="0" y="685799"/>
                </a:lnTo>
                <a:lnTo>
                  <a:pt x="1009649" y="6857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0066832" y="3501796"/>
            <a:ext cx="455295" cy="48260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1024</a:t>
            </a:r>
            <a:r>
              <a:rPr dirty="0" sz="1100" spc="-15">
                <a:solidFill>
                  <a:srgbClr val="262424"/>
                </a:solidFill>
                <a:latin typeface="Roboto"/>
                <a:cs typeface="Roboto"/>
              </a:rPr>
              <a:t> </a:t>
            </a: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×</a:t>
            </a:r>
            <a:endParaRPr sz="1100">
              <a:latin typeface="Roboto"/>
              <a:cs typeface="Roboto"/>
            </a:endParaRPr>
          </a:p>
          <a:p>
            <a:pPr marL="67945">
              <a:lnSpc>
                <a:spcPct val="100000"/>
              </a:lnSpc>
              <a:spcBef>
                <a:spcPts val="480"/>
              </a:spcBef>
            </a:pPr>
            <a:r>
              <a:rPr dirty="0" sz="1100" spc="-20">
                <a:solidFill>
                  <a:srgbClr val="262424"/>
                </a:solidFill>
                <a:latin typeface="Roboto"/>
                <a:cs typeface="Roboto"/>
              </a:rPr>
              <a:t>1024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628649" y="4133850"/>
            <a:ext cx="2428875" cy="457200"/>
          </a:xfrm>
          <a:custGeom>
            <a:avLst/>
            <a:gdLst/>
            <a:ahLst/>
            <a:cxnLst/>
            <a:rect l="l" t="t" r="r" b="b"/>
            <a:pathLst>
              <a:path w="2428875" h="457200">
                <a:moveTo>
                  <a:pt x="2428874" y="0"/>
                </a:moveTo>
                <a:lnTo>
                  <a:pt x="0" y="0"/>
                </a:lnTo>
                <a:lnTo>
                  <a:pt x="0" y="457199"/>
                </a:lnTo>
                <a:lnTo>
                  <a:pt x="2428874" y="457199"/>
                </a:lnTo>
                <a:lnTo>
                  <a:pt x="24288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1208137" y="4246117"/>
            <a:ext cx="127444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5">
                <a:latin typeface="Roboto"/>
                <a:cs typeface="Roboto"/>
              </a:rPr>
              <a:t>UNet-</a:t>
            </a:r>
            <a:r>
              <a:rPr dirty="0" sz="1100" spc="-30">
                <a:latin typeface="Roboto"/>
                <a:cs typeface="Roboto"/>
              </a:rPr>
              <a:t>ResNet34-</a:t>
            </a:r>
            <a:r>
              <a:rPr dirty="0" sz="1100" spc="-25">
                <a:latin typeface="Roboto"/>
                <a:cs typeface="Roboto"/>
              </a:rPr>
              <a:t>256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3067050" y="4133850"/>
            <a:ext cx="1038225" cy="457200"/>
          </a:xfrm>
          <a:custGeom>
            <a:avLst/>
            <a:gdLst/>
            <a:ahLst/>
            <a:cxnLst/>
            <a:rect l="l" t="t" r="r" b="b"/>
            <a:pathLst>
              <a:path w="1038225" h="457200">
                <a:moveTo>
                  <a:pt x="1038225" y="0"/>
                </a:moveTo>
                <a:lnTo>
                  <a:pt x="0" y="0"/>
                </a:lnTo>
                <a:lnTo>
                  <a:pt x="0" y="457200"/>
                </a:lnTo>
                <a:lnTo>
                  <a:pt x="1038225" y="457200"/>
                </a:lnTo>
                <a:lnTo>
                  <a:pt x="10382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3350221" y="42461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4114799" y="4133850"/>
            <a:ext cx="1276350" cy="457200"/>
          </a:xfrm>
          <a:custGeom>
            <a:avLst/>
            <a:gdLst/>
            <a:ahLst/>
            <a:cxnLst/>
            <a:rect l="l" t="t" r="r" b="b"/>
            <a:pathLst>
              <a:path w="1276350" h="457200">
                <a:moveTo>
                  <a:pt x="1276349" y="0"/>
                </a:moveTo>
                <a:lnTo>
                  <a:pt x="0" y="0"/>
                </a:lnTo>
                <a:lnTo>
                  <a:pt x="0" y="457199"/>
                </a:lnTo>
                <a:lnTo>
                  <a:pt x="1276349" y="457199"/>
                </a:lnTo>
                <a:lnTo>
                  <a:pt x="12763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4517771" y="42461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5400674" y="4133850"/>
            <a:ext cx="1323975" cy="457200"/>
          </a:xfrm>
          <a:custGeom>
            <a:avLst/>
            <a:gdLst/>
            <a:ahLst/>
            <a:cxnLst/>
            <a:rect l="l" t="t" r="r" b="b"/>
            <a:pathLst>
              <a:path w="1323975" h="457200">
                <a:moveTo>
                  <a:pt x="1323974" y="0"/>
                </a:moveTo>
                <a:lnTo>
                  <a:pt x="0" y="0"/>
                </a:lnTo>
                <a:lnTo>
                  <a:pt x="0" y="457199"/>
                </a:lnTo>
                <a:lnTo>
                  <a:pt x="1323974" y="457199"/>
                </a:lnTo>
                <a:lnTo>
                  <a:pt x="13239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5831179" y="42461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6734174" y="41338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7091464" y="4246117"/>
            <a:ext cx="2990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75">
                <a:solidFill>
                  <a:srgbClr val="262424"/>
                </a:solidFill>
                <a:latin typeface="Roboto"/>
                <a:cs typeface="Roboto"/>
              </a:rPr>
              <a:t>1e-</a:t>
            </a: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7753350" y="41338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50" y="0"/>
                </a:moveTo>
                <a:lnTo>
                  <a:pt x="0" y="0"/>
                </a:lnTo>
                <a:lnTo>
                  <a:pt x="0" y="457200"/>
                </a:lnTo>
                <a:lnTo>
                  <a:pt x="1009650" y="45720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8205292" y="4246117"/>
            <a:ext cx="10541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8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8772524" y="41338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9182493" y="4246117"/>
            <a:ext cx="1847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10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9791699" y="41338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9969652" y="4246117"/>
            <a:ext cx="6496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256</a:t>
            </a:r>
            <a:r>
              <a:rPr dirty="0" sz="1100" spc="-5">
                <a:solidFill>
                  <a:srgbClr val="262424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× </a:t>
            </a: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256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628649" y="4591050"/>
            <a:ext cx="2428875" cy="457200"/>
          </a:xfrm>
          <a:custGeom>
            <a:avLst/>
            <a:gdLst/>
            <a:ahLst/>
            <a:cxnLst/>
            <a:rect l="l" t="t" r="r" b="b"/>
            <a:pathLst>
              <a:path w="2428875" h="457200">
                <a:moveTo>
                  <a:pt x="2428874" y="0"/>
                </a:moveTo>
                <a:lnTo>
                  <a:pt x="0" y="0"/>
                </a:lnTo>
                <a:lnTo>
                  <a:pt x="0" y="457199"/>
                </a:lnTo>
                <a:lnTo>
                  <a:pt x="2428874" y="457199"/>
                </a:lnTo>
                <a:lnTo>
                  <a:pt x="24288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933103" y="4703317"/>
            <a:ext cx="1824989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30">
                <a:latin typeface="Roboto"/>
                <a:cs typeface="Roboto"/>
              </a:rPr>
              <a:t>UNetPlusPlus-ResNet34-</a:t>
            </a:r>
            <a:r>
              <a:rPr dirty="0" sz="1100" spc="-25">
                <a:latin typeface="Roboto"/>
                <a:cs typeface="Roboto"/>
              </a:rPr>
              <a:t>256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3067050" y="4591050"/>
            <a:ext cx="1038225" cy="457200"/>
          </a:xfrm>
          <a:custGeom>
            <a:avLst/>
            <a:gdLst/>
            <a:ahLst/>
            <a:cxnLst/>
            <a:rect l="l" t="t" r="r" b="b"/>
            <a:pathLst>
              <a:path w="1038225" h="457200">
                <a:moveTo>
                  <a:pt x="1038225" y="0"/>
                </a:moveTo>
                <a:lnTo>
                  <a:pt x="0" y="0"/>
                </a:lnTo>
                <a:lnTo>
                  <a:pt x="0" y="457200"/>
                </a:lnTo>
                <a:lnTo>
                  <a:pt x="1038225" y="457200"/>
                </a:lnTo>
                <a:lnTo>
                  <a:pt x="10382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3350221" y="47033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4114799" y="4591050"/>
            <a:ext cx="1276350" cy="457200"/>
          </a:xfrm>
          <a:custGeom>
            <a:avLst/>
            <a:gdLst/>
            <a:ahLst/>
            <a:cxnLst/>
            <a:rect l="l" t="t" r="r" b="b"/>
            <a:pathLst>
              <a:path w="1276350" h="457200">
                <a:moveTo>
                  <a:pt x="1276349" y="0"/>
                </a:moveTo>
                <a:lnTo>
                  <a:pt x="0" y="0"/>
                </a:lnTo>
                <a:lnTo>
                  <a:pt x="0" y="457199"/>
                </a:lnTo>
                <a:lnTo>
                  <a:pt x="1276349" y="457199"/>
                </a:lnTo>
                <a:lnTo>
                  <a:pt x="12763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4517771" y="47033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93" name="object 93" descr=""/>
          <p:cNvSpPr/>
          <p:nvPr/>
        </p:nvSpPr>
        <p:spPr>
          <a:xfrm>
            <a:off x="5400674" y="4591050"/>
            <a:ext cx="1323975" cy="457200"/>
          </a:xfrm>
          <a:custGeom>
            <a:avLst/>
            <a:gdLst/>
            <a:ahLst/>
            <a:cxnLst/>
            <a:rect l="l" t="t" r="r" b="b"/>
            <a:pathLst>
              <a:path w="1323975" h="457200">
                <a:moveTo>
                  <a:pt x="1323974" y="0"/>
                </a:moveTo>
                <a:lnTo>
                  <a:pt x="0" y="0"/>
                </a:lnTo>
                <a:lnTo>
                  <a:pt x="0" y="457199"/>
                </a:lnTo>
                <a:lnTo>
                  <a:pt x="1323974" y="457199"/>
                </a:lnTo>
                <a:lnTo>
                  <a:pt x="13239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 txBox="1"/>
          <p:nvPr/>
        </p:nvSpPr>
        <p:spPr>
          <a:xfrm>
            <a:off x="5831179" y="4703317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6734174" y="45910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 txBox="1"/>
          <p:nvPr/>
        </p:nvSpPr>
        <p:spPr>
          <a:xfrm>
            <a:off x="7091464" y="4703317"/>
            <a:ext cx="2990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75">
                <a:solidFill>
                  <a:srgbClr val="262424"/>
                </a:solidFill>
                <a:latin typeface="Roboto"/>
                <a:cs typeface="Roboto"/>
              </a:rPr>
              <a:t>1e-</a:t>
            </a: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97" name="object 97" descr=""/>
          <p:cNvSpPr/>
          <p:nvPr/>
        </p:nvSpPr>
        <p:spPr>
          <a:xfrm>
            <a:off x="7753350" y="45910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50" y="0"/>
                </a:moveTo>
                <a:lnTo>
                  <a:pt x="0" y="0"/>
                </a:lnTo>
                <a:lnTo>
                  <a:pt x="0" y="457200"/>
                </a:lnTo>
                <a:lnTo>
                  <a:pt x="1009650" y="45720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 txBox="1"/>
          <p:nvPr/>
        </p:nvSpPr>
        <p:spPr>
          <a:xfrm>
            <a:off x="8205292" y="4703317"/>
            <a:ext cx="10541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8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8772524" y="45910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9182493" y="4703317"/>
            <a:ext cx="1847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10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9791699" y="4591050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9969652" y="4703317"/>
            <a:ext cx="6496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256</a:t>
            </a:r>
            <a:r>
              <a:rPr dirty="0" sz="1100" spc="-5">
                <a:solidFill>
                  <a:srgbClr val="262424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× </a:t>
            </a: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256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628649" y="5048250"/>
            <a:ext cx="2428875" cy="457200"/>
          </a:xfrm>
          <a:custGeom>
            <a:avLst/>
            <a:gdLst/>
            <a:ahLst/>
            <a:cxnLst/>
            <a:rect l="l" t="t" r="r" b="b"/>
            <a:pathLst>
              <a:path w="2428875" h="457200">
                <a:moveTo>
                  <a:pt x="2428874" y="0"/>
                </a:moveTo>
                <a:lnTo>
                  <a:pt x="0" y="0"/>
                </a:lnTo>
                <a:lnTo>
                  <a:pt x="0" y="437987"/>
                </a:lnTo>
                <a:lnTo>
                  <a:pt x="19213" y="457201"/>
                </a:lnTo>
                <a:lnTo>
                  <a:pt x="2428874" y="457201"/>
                </a:lnTo>
                <a:lnTo>
                  <a:pt x="24288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1130002" y="5160519"/>
            <a:ext cx="143129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45">
                <a:latin typeface="Roboto"/>
                <a:cs typeface="Roboto"/>
              </a:rPr>
              <a:t>nnUNet-</a:t>
            </a:r>
            <a:r>
              <a:rPr dirty="0" sz="1100" spc="-35">
                <a:latin typeface="Roboto"/>
                <a:cs typeface="Roboto"/>
              </a:rPr>
              <a:t>ResNet34-</a:t>
            </a:r>
            <a:r>
              <a:rPr dirty="0" sz="1100" spc="-25">
                <a:latin typeface="Roboto"/>
                <a:cs typeface="Roboto"/>
              </a:rPr>
              <a:t>256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3067050" y="5048251"/>
            <a:ext cx="1038225" cy="457200"/>
          </a:xfrm>
          <a:custGeom>
            <a:avLst/>
            <a:gdLst/>
            <a:ahLst/>
            <a:cxnLst/>
            <a:rect l="l" t="t" r="r" b="b"/>
            <a:pathLst>
              <a:path w="1038225" h="457200">
                <a:moveTo>
                  <a:pt x="1038225" y="0"/>
                </a:moveTo>
                <a:lnTo>
                  <a:pt x="0" y="0"/>
                </a:lnTo>
                <a:lnTo>
                  <a:pt x="0" y="457200"/>
                </a:lnTo>
                <a:lnTo>
                  <a:pt x="1038225" y="457200"/>
                </a:lnTo>
                <a:lnTo>
                  <a:pt x="10382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3350221" y="5160519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4114799" y="5048251"/>
            <a:ext cx="1276350" cy="457200"/>
          </a:xfrm>
          <a:custGeom>
            <a:avLst/>
            <a:gdLst/>
            <a:ahLst/>
            <a:cxnLst/>
            <a:rect l="l" t="t" r="r" b="b"/>
            <a:pathLst>
              <a:path w="1276350" h="457200">
                <a:moveTo>
                  <a:pt x="1276349" y="0"/>
                </a:moveTo>
                <a:lnTo>
                  <a:pt x="0" y="0"/>
                </a:lnTo>
                <a:lnTo>
                  <a:pt x="0" y="457199"/>
                </a:lnTo>
                <a:lnTo>
                  <a:pt x="1276349" y="457199"/>
                </a:lnTo>
                <a:lnTo>
                  <a:pt x="12763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4517771" y="5160519"/>
            <a:ext cx="470534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262424"/>
                </a:solidFill>
                <a:latin typeface="Roboto"/>
                <a:cs typeface="Roboto"/>
              </a:rPr>
              <a:t>Absent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5400674" y="5048251"/>
            <a:ext cx="1323975" cy="457200"/>
          </a:xfrm>
          <a:custGeom>
            <a:avLst/>
            <a:gdLst/>
            <a:ahLst/>
            <a:cxnLst/>
            <a:rect l="l" t="t" r="r" b="b"/>
            <a:pathLst>
              <a:path w="1323975" h="457200">
                <a:moveTo>
                  <a:pt x="1323974" y="0"/>
                </a:moveTo>
                <a:lnTo>
                  <a:pt x="0" y="0"/>
                </a:lnTo>
                <a:lnTo>
                  <a:pt x="0" y="457199"/>
                </a:lnTo>
                <a:lnTo>
                  <a:pt x="1323974" y="457199"/>
                </a:lnTo>
                <a:lnTo>
                  <a:pt x="132397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5811545" y="5160519"/>
            <a:ext cx="5099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latin typeface="Roboto"/>
                <a:cs typeface="Roboto"/>
              </a:rPr>
              <a:t>Present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6734174" y="5048251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7091464" y="5160519"/>
            <a:ext cx="2990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75">
                <a:solidFill>
                  <a:srgbClr val="262424"/>
                </a:solidFill>
                <a:latin typeface="Roboto"/>
                <a:cs typeface="Roboto"/>
              </a:rPr>
              <a:t>1e-</a:t>
            </a: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3" name="object 113" descr=""/>
          <p:cNvSpPr/>
          <p:nvPr/>
        </p:nvSpPr>
        <p:spPr>
          <a:xfrm>
            <a:off x="7753350" y="5048251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50" y="0"/>
                </a:moveTo>
                <a:lnTo>
                  <a:pt x="0" y="0"/>
                </a:lnTo>
                <a:lnTo>
                  <a:pt x="0" y="457200"/>
                </a:lnTo>
                <a:lnTo>
                  <a:pt x="1009650" y="45720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 txBox="1"/>
          <p:nvPr/>
        </p:nvSpPr>
        <p:spPr>
          <a:xfrm>
            <a:off x="8205292" y="5160519"/>
            <a:ext cx="10541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0">
                <a:solidFill>
                  <a:srgbClr val="262424"/>
                </a:solidFill>
                <a:latin typeface="Roboto"/>
                <a:cs typeface="Roboto"/>
              </a:rPr>
              <a:t>4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5" name="object 115" descr=""/>
          <p:cNvSpPr/>
          <p:nvPr/>
        </p:nvSpPr>
        <p:spPr>
          <a:xfrm>
            <a:off x="8772524" y="5048251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1009649" y="4571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 txBox="1"/>
          <p:nvPr/>
        </p:nvSpPr>
        <p:spPr>
          <a:xfrm>
            <a:off x="9182493" y="5160519"/>
            <a:ext cx="1847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10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7" name="object 117" descr=""/>
          <p:cNvSpPr/>
          <p:nvPr/>
        </p:nvSpPr>
        <p:spPr>
          <a:xfrm>
            <a:off x="9791699" y="5048251"/>
            <a:ext cx="1009650" cy="457200"/>
          </a:xfrm>
          <a:custGeom>
            <a:avLst/>
            <a:gdLst/>
            <a:ahLst/>
            <a:cxnLst/>
            <a:rect l="l" t="t" r="r" b="b"/>
            <a:pathLst>
              <a:path w="1009650" h="457200">
                <a:moveTo>
                  <a:pt x="1009649" y="0"/>
                </a:moveTo>
                <a:lnTo>
                  <a:pt x="0" y="0"/>
                </a:lnTo>
                <a:lnTo>
                  <a:pt x="0" y="457199"/>
                </a:lnTo>
                <a:lnTo>
                  <a:pt x="990434" y="457199"/>
                </a:lnTo>
                <a:lnTo>
                  <a:pt x="993254" y="456633"/>
                </a:lnTo>
                <a:lnTo>
                  <a:pt x="1009649" y="437986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 txBox="1"/>
          <p:nvPr/>
        </p:nvSpPr>
        <p:spPr>
          <a:xfrm>
            <a:off x="9969652" y="5160519"/>
            <a:ext cx="6496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256</a:t>
            </a:r>
            <a:r>
              <a:rPr dirty="0" sz="1100" spc="-5">
                <a:solidFill>
                  <a:srgbClr val="262424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262424"/>
                </a:solidFill>
                <a:latin typeface="Roboto"/>
                <a:cs typeface="Roboto"/>
              </a:rPr>
              <a:t>× </a:t>
            </a:r>
            <a:r>
              <a:rPr dirty="0" sz="1100" spc="-25">
                <a:solidFill>
                  <a:srgbClr val="262424"/>
                </a:solidFill>
                <a:latin typeface="Roboto"/>
                <a:cs typeface="Roboto"/>
              </a:rPr>
              <a:t>256</a:t>
            </a:r>
            <a:endParaRPr sz="1100">
              <a:latin typeface="Roboto"/>
              <a:cs typeface="Roboto"/>
            </a:endParaRPr>
          </a:p>
        </p:txBody>
      </p:sp>
      <p:pic>
        <p:nvPicPr>
          <p:cNvPr id="119" name="object 119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600" spc="45"/>
              <a:t>Qualitative</a:t>
            </a:r>
            <a:r>
              <a:rPr dirty="0" sz="3600" spc="40"/>
              <a:t> </a:t>
            </a:r>
            <a:r>
              <a:rPr dirty="0" sz="3600" spc="140"/>
              <a:t>Analysis</a:t>
            </a:r>
            <a:r>
              <a:rPr dirty="0" sz="3600" spc="45"/>
              <a:t> </a:t>
            </a:r>
            <a:r>
              <a:rPr dirty="0" sz="3600"/>
              <a:t>(Best</a:t>
            </a:r>
            <a:r>
              <a:rPr dirty="0" sz="3600" spc="45"/>
              <a:t> </a:t>
            </a:r>
            <a:r>
              <a:rPr dirty="0" sz="3600" spc="-10"/>
              <a:t>Case)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409699"/>
            <a:ext cx="5981699" cy="427672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42145" y="1378902"/>
            <a:ext cx="1670685" cy="344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b="1">
                <a:solidFill>
                  <a:srgbClr val="3157B7"/>
                </a:solidFill>
                <a:latin typeface="Cambria"/>
                <a:cs typeface="Cambria"/>
              </a:rPr>
              <a:t>Color</a:t>
            </a:r>
            <a:r>
              <a:rPr dirty="0" sz="2100" spc="2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2100" spc="-10" b="1">
                <a:solidFill>
                  <a:srgbClr val="3157B7"/>
                </a:solidFill>
                <a:latin typeface="Cambria"/>
                <a:cs typeface="Cambria"/>
              </a:rPr>
              <a:t>Legend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75928" y="2182698"/>
            <a:ext cx="1802764" cy="3473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45720" marR="38100" indent="-635">
              <a:lnSpc>
                <a:spcPct val="104200"/>
              </a:lnSpc>
              <a:spcBef>
                <a:spcPts val="120"/>
              </a:spcBef>
            </a:pPr>
            <a:r>
              <a:rPr dirty="0" sz="1300" b="1">
                <a:solidFill>
                  <a:srgbClr val="5E97F1"/>
                </a:solidFill>
                <a:latin typeface="Cambria"/>
                <a:cs typeface="Cambria"/>
              </a:rPr>
              <a:t>Blue</a:t>
            </a:r>
            <a:r>
              <a:rPr dirty="0" sz="1300" spc="50" b="1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00" spc="240" b="1">
                <a:solidFill>
                  <a:srgbClr val="5E97F1"/>
                </a:solidFill>
                <a:latin typeface="Cambria"/>
                <a:cs typeface="Cambria"/>
              </a:rPr>
              <a:t>4</a:t>
            </a:r>
            <a:r>
              <a:rPr dirty="0" sz="1300" spc="55" b="1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5E97F1"/>
                </a:solidFill>
                <a:latin typeface="Cambria"/>
                <a:cs typeface="Cambria"/>
              </a:rPr>
              <a:t>Ground</a:t>
            </a:r>
            <a:r>
              <a:rPr dirty="0" sz="1300" spc="50" b="1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00" spc="-20" b="1">
                <a:solidFill>
                  <a:srgbClr val="5E97F1"/>
                </a:solidFill>
                <a:latin typeface="Cambria"/>
                <a:cs typeface="Cambria"/>
              </a:rPr>
              <a:t>Truth </a:t>
            </a:r>
            <a:r>
              <a:rPr dirty="0" sz="1300" spc="80">
                <a:solidFill>
                  <a:srgbClr val="3157B7"/>
                </a:solidFill>
                <a:latin typeface="Cambria"/>
                <a:cs typeface="Cambria"/>
              </a:rPr>
              <a:t>Actual</a:t>
            </a:r>
            <a:r>
              <a:rPr dirty="0" sz="1300" spc="3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spc="55">
                <a:solidFill>
                  <a:srgbClr val="3157B7"/>
                </a:solidFill>
                <a:latin typeface="Cambria"/>
                <a:cs typeface="Cambria"/>
              </a:rPr>
              <a:t>pneumothorax region </a:t>
            </a:r>
            <a:r>
              <a:rPr dirty="0" sz="1300" spc="60">
                <a:solidFill>
                  <a:srgbClr val="3157B7"/>
                </a:solidFill>
                <a:latin typeface="Cambria"/>
                <a:cs typeface="Cambria"/>
              </a:rPr>
              <a:t>annotated </a:t>
            </a:r>
            <a:r>
              <a:rPr dirty="0" sz="1300" spc="25">
                <a:solidFill>
                  <a:srgbClr val="3157B7"/>
                </a:solidFill>
                <a:latin typeface="Cambria"/>
                <a:cs typeface="Cambria"/>
              </a:rPr>
              <a:t>by </a:t>
            </a:r>
            <a:r>
              <a:rPr dirty="0" sz="1300" spc="40">
                <a:solidFill>
                  <a:srgbClr val="3157B7"/>
                </a:solidFill>
                <a:latin typeface="Cambria"/>
                <a:cs typeface="Cambria"/>
              </a:rPr>
              <a:t>experts.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1300">
              <a:latin typeface="Cambria"/>
              <a:cs typeface="Cambria"/>
            </a:endParaRPr>
          </a:p>
          <a:p>
            <a:pPr algn="ctr" marL="62230" marR="54610">
              <a:lnSpc>
                <a:spcPct val="105800"/>
              </a:lnSpc>
              <a:spcBef>
                <a:spcPts val="5"/>
              </a:spcBef>
            </a:pPr>
            <a:r>
              <a:rPr dirty="0" sz="1300" b="1">
                <a:solidFill>
                  <a:srgbClr val="F9D932"/>
                </a:solidFill>
                <a:latin typeface="Cambria"/>
                <a:cs typeface="Cambria"/>
              </a:rPr>
              <a:t>Yellow</a:t>
            </a:r>
            <a:r>
              <a:rPr dirty="0" sz="1300" spc="150" b="1">
                <a:solidFill>
                  <a:srgbClr val="F9D932"/>
                </a:solidFill>
                <a:latin typeface="Cambria"/>
                <a:cs typeface="Cambria"/>
              </a:rPr>
              <a:t> </a:t>
            </a:r>
            <a:r>
              <a:rPr dirty="0" sz="1300" spc="240" b="1">
                <a:solidFill>
                  <a:srgbClr val="F9D932"/>
                </a:solidFill>
                <a:latin typeface="Cambria"/>
                <a:cs typeface="Cambria"/>
              </a:rPr>
              <a:t>4</a:t>
            </a:r>
            <a:r>
              <a:rPr dirty="0" sz="1300" spc="150" b="1">
                <a:solidFill>
                  <a:srgbClr val="F9D932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F9D932"/>
                </a:solidFill>
                <a:latin typeface="Cambria"/>
                <a:cs typeface="Cambria"/>
              </a:rPr>
              <a:t>Prediction </a:t>
            </a:r>
            <a:r>
              <a:rPr dirty="0" sz="1300" spc="75">
                <a:solidFill>
                  <a:srgbClr val="3157B7"/>
                </a:solidFill>
                <a:latin typeface="Cambria"/>
                <a:cs typeface="Cambria"/>
              </a:rPr>
              <a:t>Model-</a:t>
            </a:r>
            <a:r>
              <a:rPr dirty="0" sz="1300" spc="40">
                <a:solidFill>
                  <a:srgbClr val="3157B7"/>
                </a:solidFill>
                <a:latin typeface="Cambria"/>
                <a:cs typeface="Cambria"/>
              </a:rPr>
              <a:t>generated </a:t>
            </a:r>
            <a:r>
              <a:rPr dirty="0" sz="1300" spc="65">
                <a:solidFill>
                  <a:srgbClr val="3157B7"/>
                </a:solidFill>
                <a:latin typeface="Cambria"/>
                <a:cs typeface="Cambria"/>
              </a:rPr>
              <a:t>pneumothorax</a:t>
            </a:r>
            <a:r>
              <a:rPr dirty="0" sz="1300" spc="80">
                <a:solidFill>
                  <a:srgbClr val="3157B7"/>
                </a:solidFill>
                <a:latin typeface="Cambria"/>
                <a:cs typeface="Cambria"/>
              </a:rPr>
              <a:t> mask.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300">
              <a:latin typeface="Cambria"/>
              <a:cs typeface="Cambria"/>
            </a:endParaRPr>
          </a:p>
          <a:p>
            <a:pPr algn="ctr" marL="12700" marR="5080">
              <a:lnSpc>
                <a:spcPct val="104600"/>
              </a:lnSpc>
              <a:spcBef>
                <a:spcPts val="5"/>
              </a:spcBef>
            </a:pPr>
            <a:r>
              <a:rPr dirty="0" sz="1300" b="1">
                <a:solidFill>
                  <a:srgbClr val="F44343"/>
                </a:solidFill>
                <a:latin typeface="Cambria"/>
                <a:cs typeface="Cambria"/>
              </a:rPr>
              <a:t>Red</a:t>
            </a:r>
            <a:r>
              <a:rPr dirty="0" sz="1300" spc="15" b="1">
                <a:solidFill>
                  <a:srgbClr val="F44343"/>
                </a:solidFill>
                <a:latin typeface="Cambria"/>
                <a:cs typeface="Cambria"/>
              </a:rPr>
              <a:t> </a:t>
            </a:r>
            <a:r>
              <a:rPr dirty="0" sz="1300" spc="240" b="1">
                <a:solidFill>
                  <a:srgbClr val="F44343"/>
                </a:solidFill>
                <a:latin typeface="Cambria"/>
                <a:cs typeface="Cambria"/>
              </a:rPr>
              <a:t>4</a:t>
            </a:r>
            <a:r>
              <a:rPr dirty="0" sz="1300" spc="15" b="1">
                <a:solidFill>
                  <a:srgbClr val="F44343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F44343"/>
                </a:solidFill>
                <a:latin typeface="Cambria"/>
                <a:cs typeface="Cambria"/>
              </a:rPr>
              <a:t>Error</a:t>
            </a:r>
            <a:r>
              <a:rPr dirty="0" sz="1300" spc="20" b="1">
                <a:solidFill>
                  <a:srgbClr val="F44343"/>
                </a:solidFill>
                <a:latin typeface="Cambria"/>
                <a:cs typeface="Cambria"/>
              </a:rPr>
              <a:t> </a:t>
            </a:r>
            <a:r>
              <a:rPr dirty="0" sz="1300" spc="-20" b="1">
                <a:solidFill>
                  <a:srgbClr val="F44343"/>
                </a:solidFill>
                <a:latin typeface="Cambria"/>
                <a:cs typeface="Cambria"/>
              </a:rPr>
              <a:t>(XOR) </a:t>
            </a:r>
            <a:r>
              <a:rPr dirty="0" sz="1300" spc="100">
                <a:solidFill>
                  <a:srgbClr val="3157B7"/>
                </a:solidFill>
                <a:latin typeface="Cambria"/>
                <a:cs typeface="Cambria"/>
              </a:rPr>
              <a:t>Mismatch</a:t>
            </a:r>
            <a:r>
              <a:rPr dirty="0" sz="1300" spc="5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spc="60">
                <a:solidFill>
                  <a:srgbClr val="3157B7"/>
                </a:solidFill>
                <a:latin typeface="Cambria"/>
                <a:cs typeface="Cambria"/>
              </a:rPr>
              <a:t>between</a:t>
            </a:r>
            <a:r>
              <a:rPr dirty="0" sz="1300" spc="5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spc="45">
                <a:solidFill>
                  <a:srgbClr val="3157B7"/>
                </a:solidFill>
                <a:latin typeface="Cambria"/>
                <a:cs typeface="Cambria"/>
              </a:rPr>
              <a:t>GT </a:t>
            </a:r>
            <a:r>
              <a:rPr dirty="0" sz="1300" spc="80">
                <a:solidFill>
                  <a:srgbClr val="3157B7"/>
                </a:solidFill>
                <a:latin typeface="Cambria"/>
                <a:cs typeface="Cambria"/>
              </a:rPr>
              <a:t>and</a:t>
            </a:r>
            <a:r>
              <a:rPr dirty="0" sz="1300" spc="4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spc="50">
                <a:solidFill>
                  <a:srgbClr val="3157B7"/>
                </a:solidFill>
                <a:latin typeface="Cambria"/>
                <a:cs typeface="Cambria"/>
              </a:rPr>
              <a:t>prediction</a:t>
            </a:r>
            <a:r>
              <a:rPr dirty="0" sz="1300" spc="40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spc="-10">
                <a:solidFill>
                  <a:srgbClr val="3157B7"/>
                </a:solidFill>
                <a:latin typeface="Cambria"/>
                <a:cs typeface="Cambria"/>
              </a:rPr>
              <a:t>(false </a:t>
            </a:r>
            <a:r>
              <a:rPr dirty="0" sz="1300" spc="55">
                <a:solidFill>
                  <a:srgbClr val="3157B7"/>
                </a:solidFill>
                <a:latin typeface="Cambria"/>
                <a:cs typeface="Cambria"/>
              </a:rPr>
              <a:t>positives</a:t>
            </a:r>
            <a:r>
              <a:rPr dirty="0" sz="1300">
                <a:solidFill>
                  <a:srgbClr val="3157B7"/>
                </a:solidFill>
                <a:latin typeface="Cambria"/>
                <a:cs typeface="Cambria"/>
              </a:rPr>
              <a:t> &amp;</a:t>
            </a:r>
            <a:r>
              <a:rPr dirty="0" sz="1300" spc="5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spc="55">
                <a:solidFill>
                  <a:srgbClr val="3157B7"/>
                </a:solidFill>
                <a:latin typeface="Cambria"/>
                <a:cs typeface="Cambria"/>
              </a:rPr>
              <a:t>false </a:t>
            </a:r>
            <a:r>
              <a:rPr dirty="0" sz="1300" spc="40">
                <a:solidFill>
                  <a:srgbClr val="3157B7"/>
                </a:solidFill>
                <a:latin typeface="Cambria"/>
                <a:cs typeface="Cambria"/>
              </a:rPr>
              <a:t>negatives).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6" name="object 6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66" y="482885"/>
            <a:ext cx="5662930" cy="7226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550" spc="65"/>
              <a:t>Qualitative</a:t>
            </a:r>
            <a:r>
              <a:rPr dirty="0" sz="4550" spc="135"/>
              <a:t> </a:t>
            </a:r>
            <a:r>
              <a:rPr dirty="0" sz="4550" spc="180"/>
              <a:t>Analysis</a:t>
            </a:r>
            <a:endParaRPr sz="4550"/>
          </a:p>
        </p:txBody>
      </p:sp>
      <p:sp>
        <p:nvSpPr>
          <p:cNvPr id="3" name="object 3" descr=""/>
          <p:cNvSpPr txBox="1"/>
          <p:nvPr/>
        </p:nvSpPr>
        <p:spPr>
          <a:xfrm>
            <a:off x="1891703" y="1623885"/>
            <a:ext cx="2558415" cy="5308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00" spc="114" b="1">
                <a:solidFill>
                  <a:srgbClr val="3157B7"/>
                </a:solidFill>
                <a:latin typeface="Cambria"/>
                <a:cs typeface="Cambria"/>
              </a:rPr>
              <a:t>Median</a:t>
            </a:r>
            <a:r>
              <a:rPr dirty="0" sz="3300" spc="10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3300" spc="75" b="1">
                <a:solidFill>
                  <a:srgbClr val="3157B7"/>
                </a:solidFill>
                <a:latin typeface="Cambria"/>
                <a:cs typeface="Cambria"/>
              </a:rPr>
              <a:t>case</a:t>
            </a:r>
            <a:endParaRPr sz="330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352675"/>
            <a:ext cx="4667249" cy="32956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355179" y="1623885"/>
            <a:ext cx="2251075" cy="5308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00" spc="65" b="1">
                <a:solidFill>
                  <a:srgbClr val="3157B7"/>
                </a:solidFill>
                <a:latin typeface="Cambria"/>
                <a:cs typeface="Cambria"/>
              </a:rPr>
              <a:t>Worst</a:t>
            </a:r>
            <a:r>
              <a:rPr dirty="0" sz="3300" spc="8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3300" spc="75" b="1">
                <a:solidFill>
                  <a:srgbClr val="3157B7"/>
                </a:solidFill>
                <a:latin typeface="Cambria"/>
                <a:cs typeface="Cambria"/>
              </a:rPr>
              <a:t>case</a:t>
            </a:r>
            <a:endParaRPr sz="3300">
              <a:latin typeface="Cambria"/>
              <a:cs typeface="Cambri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5550" y="2352674"/>
            <a:ext cx="4352924" cy="3295648"/>
          </a:xfrm>
          <a:prstGeom prst="rect">
            <a:avLst/>
          </a:prstGeom>
        </p:spPr>
      </p:pic>
      <p:pic>
        <p:nvPicPr>
          <p:cNvPr id="7" name="object 7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45"/>
              <a:t>Quantitative</a:t>
            </a:r>
            <a:r>
              <a:rPr dirty="0" sz="3350" spc="140"/>
              <a:t> </a:t>
            </a:r>
            <a:r>
              <a:rPr dirty="0" sz="3350" spc="130"/>
              <a:t>Analysis</a:t>
            </a:r>
            <a:endParaRPr sz="3350"/>
          </a:p>
        </p:txBody>
      </p:sp>
      <p:grpSp>
        <p:nvGrpSpPr>
          <p:cNvPr id="3" name="object 3" descr=""/>
          <p:cNvGrpSpPr/>
          <p:nvPr/>
        </p:nvGrpSpPr>
        <p:grpSpPr>
          <a:xfrm>
            <a:off x="619125" y="1276349"/>
            <a:ext cx="10191750" cy="4038600"/>
            <a:chOff x="619125" y="1276349"/>
            <a:chExt cx="10191750" cy="4038600"/>
          </a:xfrm>
        </p:grpSpPr>
        <p:sp>
          <p:nvSpPr>
            <p:cNvPr id="4" name="object 4" descr=""/>
            <p:cNvSpPr/>
            <p:nvPr/>
          </p:nvSpPr>
          <p:spPr>
            <a:xfrm>
              <a:off x="623887" y="1281112"/>
              <a:ext cx="10182225" cy="4029075"/>
            </a:xfrm>
            <a:custGeom>
              <a:avLst/>
              <a:gdLst/>
              <a:ahLst/>
              <a:cxnLst/>
              <a:rect l="l" t="t" r="r" b="b"/>
              <a:pathLst>
                <a:path w="10182225" h="4029075">
                  <a:moveTo>
                    <a:pt x="0" y="4018330"/>
                  </a:moveTo>
                  <a:lnTo>
                    <a:pt x="0" y="10744"/>
                  </a:lnTo>
                  <a:lnTo>
                    <a:pt x="0" y="7772"/>
                  </a:lnTo>
                  <a:lnTo>
                    <a:pt x="1046" y="5245"/>
                  </a:lnTo>
                  <a:lnTo>
                    <a:pt x="3145" y="3149"/>
                  </a:lnTo>
                  <a:lnTo>
                    <a:pt x="5243" y="1041"/>
                  </a:lnTo>
                  <a:lnTo>
                    <a:pt x="7778" y="0"/>
                  </a:lnTo>
                  <a:lnTo>
                    <a:pt x="10745" y="0"/>
                  </a:lnTo>
                  <a:lnTo>
                    <a:pt x="10171480" y="0"/>
                  </a:lnTo>
                  <a:lnTo>
                    <a:pt x="10174452" y="0"/>
                  </a:lnTo>
                  <a:lnTo>
                    <a:pt x="10176980" y="1041"/>
                  </a:lnTo>
                  <a:lnTo>
                    <a:pt x="10179075" y="3149"/>
                  </a:lnTo>
                  <a:lnTo>
                    <a:pt x="10181171" y="5245"/>
                  </a:lnTo>
                  <a:lnTo>
                    <a:pt x="10182225" y="7772"/>
                  </a:lnTo>
                  <a:lnTo>
                    <a:pt x="10182225" y="10744"/>
                  </a:lnTo>
                  <a:lnTo>
                    <a:pt x="10182225" y="4018330"/>
                  </a:lnTo>
                  <a:lnTo>
                    <a:pt x="10182225" y="4021297"/>
                  </a:lnTo>
                  <a:lnTo>
                    <a:pt x="10181171" y="4023827"/>
                  </a:lnTo>
                  <a:lnTo>
                    <a:pt x="10179075" y="4025925"/>
                  </a:lnTo>
                  <a:lnTo>
                    <a:pt x="10176980" y="4028024"/>
                  </a:lnTo>
                  <a:lnTo>
                    <a:pt x="10174452" y="4029076"/>
                  </a:lnTo>
                  <a:lnTo>
                    <a:pt x="10171480" y="4029076"/>
                  </a:lnTo>
                  <a:lnTo>
                    <a:pt x="10745" y="4029076"/>
                  </a:lnTo>
                  <a:lnTo>
                    <a:pt x="7778" y="4029076"/>
                  </a:lnTo>
                  <a:lnTo>
                    <a:pt x="5243" y="4028024"/>
                  </a:lnTo>
                  <a:lnTo>
                    <a:pt x="3145" y="4025925"/>
                  </a:lnTo>
                  <a:lnTo>
                    <a:pt x="1046" y="4023827"/>
                  </a:lnTo>
                  <a:lnTo>
                    <a:pt x="0" y="4021297"/>
                  </a:lnTo>
                  <a:lnTo>
                    <a:pt x="0" y="401833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8650" y="1285874"/>
              <a:ext cx="9525" cy="866775"/>
            </a:xfrm>
            <a:custGeom>
              <a:avLst/>
              <a:gdLst/>
              <a:ahLst/>
              <a:cxnLst/>
              <a:rect l="l" t="t" r="r" b="b"/>
              <a:pathLst>
                <a:path w="9525" h="866775">
                  <a:moveTo>
                    <a:pt x="9525" y="0"/>
                  </a:moveTo>
                  <a:lnTo>
                    <a:pt x="0" y="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8637" y="1285887"/>
              <a:ext cx="10172700" cy="866775"/>
            </a:xfrm>
            <a:custGeom>
              <a:avLst/>
              <a:gdLst/>
              <a:ahLst/>
              <a:cxnLst/>
              <a:rect l="l" t="t" r="r" b="b"/>
              <a:pathLst>
                <a:path w="10172700" h="866775">
                  <a:moveTo>
                    <a:pt x="2305050" y="0"/>
                  </a:moveTo>
                  <a:lnTo>
                    <a:pt x="11226" y="0"/>
                  </a:lnTo>
                  <a:lnTo>
                    <a:pt x="7581" y="1511"/>
                  </a:lnTo>
                  <a:lnTo>
                    <a:pt x="1524" y="7569"/>
                  </a:lnTo>
                  <a:lnTo>
                    <a:pt x="0" y="11226"/>
                  </a:lnTo>
                  <a:lnTo>
                    <a:pt x="0" y="866775"/>
                  </a:lnTo>
                  <a:lnTo>
                    <a:pt x="2305050" y="866775"/>
                  </a:lnTo>
                  <a:lnTo>
                    <a:pt x="2305050" y="0"/>
                  </a:lnTo>
                  <a:close/>
                </a:path>
                <a:path w="10172700" h="866775">
                  <a:moveTo>
                    <a:pt x="10172700" y="11226"/>
                  </a:moveTo>
                  <a:lnTo>
                    <a:pt x="10171189" y="7569"/>
                  </a:lnTo>
                  <a:lnTo>
                    <a:pt x="10165131" y="1511"/>
                  </a:lnTo>
                  <a:lnTo>
                    <a:pt x="10161473" y="0"/>
                  </a:lnTo>
                  <a:lnTo>
                    <a:pt x="9163050" y="0"/>
                  </a:lnTo>
                  <a:lnTo>
                    <a:pt x="9163050" y="866775"/>
                  </a:lnTo>
                  <a:lnTo>
                    <a:pt x="10172700" y="866775"/>
                  </a:lnTo>
                  <a:lnTo>
                    <a:pt x="10172700" y="11226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28637" y="4895862"/>
              <a:ext cx="10172700" cy="409575"/>
            </a:xfrm>
            <a:custGeom>
              <a:avLst/>
              <a:gdLst/>
              <a:ahLst/>
              <a:cxnLst/>
              <a:rect l="l" t="t" r="r" b="b"/>
              <a:pathLst>
                <a:path w="10172700" h="409575">
                  <a:moveTo>
                    <a:pt x="2305050" y="0"/>
                  </a:moveTo>
                  <a:lnTo>
                    <a:pt x="9537" y="0"/>
                  </a:lnTo>
                  <a:lnTo>
                    <a:pt x="12" y="0"/>
                  </a:lnTo>
                  <a:lnTo>
                    <a:pt x="0" y="398348"/>
                  </a:lnTo>
                  <a:lnTo>
                    <a:pt x="12" y="409575"/>
                  </a:lnTo>
                  <a:lnTo>
                    <a:pt x="9537" y="409575"/>
                  </a:lnTo>
                  <a:lnTo>
                    <a:pt x="9537" y="408876"/>
                  </a:lnTo>
                  <a:lnTo>
                    <a:pt x="11226" y="409575"/>
                  </a:lnTo>
                  <a:lnTo>
                    <a:pt x="2305050" y="409575"/>
                  </a:lnTo>
                  <a:lnTo>
                    <a:pt x="2305050" y="0"/>
                  </a:lnTo>
                  <a:close/>
                </a:path>
                <a:path w="10172700" h="409575">
                  <a:moveTo>
                    <a:pt x="10172700" y="0"/>
                  </a:moveTo>
                  <a:lnTo>
                    <a:pt x="9163050" y="0"/>
                  </a:lnTo>
                  <a:lnTo>
                    <a:pt x="9163050" y="409575"/>
                  </a:lnTo>
                  <a:lnTo>
                    <a:pt x="10161473" y="409575"/>
                  </a:lnTo>
                  <a:lnTo>
                    <a:pt x="10165131" y="408051"/>
                  </a:lnTo>
                  <a:lnTo>
                    <a:pt x="10171189" y="402005"/>
                  </a:lnTo>
                  <a:lnTo>
                    <a:pt x="10172700" y="398348"/>
                  </a:lnTo>
                  <a:lnTo>
                    <a:pt x="10172700" y="0"/>
                  </a:lnTo>
                  <a:close/>
                </a:path>
              </a:pathLst>
            </a:custGeom>
            <a:solidFill>
              <a:srgbClr val="000000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8650" y="1285874"/>
              <a:ext cx="2305050" cy="866775"/>
            </a:xfrm>
            <a:custGeom>
              <a:avLst/>
              <a:gdLst/>
              <a:ahLst/>
              <a:cxnLst/>
              <a:rect l="l" t="t" r="r" b="b"/>
              <a:pathLst>
                <a:path w="2305050" h="866775">
                  <a:moveTo>
                    <a:pt x="2305050" y="0"/>
                  </a:moveTo>
                  <a:lnTo>
                    <a:pt x="13449" y="0"/>
                  </a:lnTo>
                  <a:lnTo>
                    <a:pt x="11469" y="393"/>
                  </a:lnTo>
                  <a:lnTo>
                    <a:pt x="0" y="13449"/>
                  </a:lnTo>
                  <a:lnTo>
                    <a:pt x="0" y="866775"/>
                  </a:lnTo>
                  <a:lnTo>
                    <a:pt x="2305050" y="866775"/>
                  </a:lnTo>
                  <a:lnTo>
                    <a:pt x="2305050" y="0"/>
                  </a:lnTo>
                  <a:close/>
                </a:path>
              </a:pathLst>
            </a:custGeom>
            <a:solidFill>
              <a:srgbClr val="5E97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243707" y="1353851"/>
            <a:ext cx="1075055" cy="2489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50" spc="50" b="1">
                <a:solidFill>
                  <a:srgbClr val="3157B7"/>
                </a:solidFill>
                <a:latin typeface="Cambria"/>
                <a:cs typeface="Cambria"/>
              </a:rPr>
              <a:t>Model</a:t>
            </a:r>
            <a:r>
              <a:rPr dirty="0" sz="1450" spc="3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450" spc="-20" b="1">
                <a:solidFill>
                  <a:srgbClr val="3157B7"/>
                </a:solidFill>
                <a:latin typeface="Cambria"/>
                <a:cs typeface="Cambria"/>
              </a:rPr>
              <a:t>Used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943224" y="1285875"/>
            <a:ext cx="1304925" cy="866775"/>
          </a:xfrm>
          <a:custGeom>
            <a:avLst/>
            <a:gdLst/>
            <a:ahLst/>
            <a:cxnLst/>
            <a:rect l="l" t="t" r="r" b="b"/>
            <a:pathLst>
              <a:path w="1304925" h="866775">
                <a:moveTo>
                  <a:pt x="1304924" y="0"/>
                </a:moveTo>
                <a:lnTo>
                  <a:pt x="0" y="0"/>
                </a:lnTo>
                <a:lnTo>
                  <a:pt x="0" y="866774"/>
                </a:lnTo>
                <a:lnTo>
                  <a:pt x="1304924" y="866774"/>
                </a:lnTo>
                <a:lnTo>
                  <a:pt x="1304924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218662" y="1353851"/>
            <a:ext cx="754380" cy="2489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50" spc="-10" b="1">
                <a:solidFill>
                  <a:srgbClr val="3157B7"/>
                </a:solidFill>
                <a:latin typeface="Cambria"/>
                <a:cs typeface="Cambria"/>
              </a:rPr>
              <a:t>Encoder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257675" y="1285874"/>
            <a:ext cx="1457325" cy="866775"/>
          </a:xfrm>
          <a:custGeom>
            <a:avLst/>
            <a:gdLst/>
            <a:ahLst/>
            <a:cxnLst/>
            <a:rect l="l" t="t" r="r" b="b"/>
            <a:pathLst>
              <a:path w="1457325" h="866775">
                <a:moveTo>
                  <a:pt x="1457325" y="0"/>
                </a:moveTo>
                <a:lnTo>
                  <a:pt x="0" y="0"/>
                </a:lnTo>
                <a:lnTo>
                  <a:pt x="0" y="866775"/>
                </a:lnTo>
                <a:lnTo>
                  <a:pt x="1457325" y="866775"/>
                </a:lnTo>
                <a:lnTo>
                  <a:pt x="1457325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612881" y="1353851"/>
            <a:ext cx="745490" cy="2489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50" spc="-10" b="1">
                <a:solidFill>
                  <a:srgbClr val="3157B7"/>
                </a:solidFill>
                <a:latin typeface="Cambria"/>
                <a:cs typeface="Cambria"/>
              </a:rPr>
              <a:t>Decoder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724524" y="1285875"/>
            <a:ext cx="1000125" cy="866775"/>
          </a:xfrm>
          <a:custGeom>
            <a:avLst/>
            <a:gdLst/>
            <a:ahLst/>
            <a:cxnLst/>
            <a:rect l="l" t="t" r="r" b="b"/>
            <a:pathLst>
              <a:path w="1000125" h="866775">
                <a:moveTo>
                  <a:pt x="1000124" y="0"/>
                </a:moveTo>
                <a:lnTo>
                  <a:pt x="0" y="0"/>
                </a:lnTo>
                <a:lnTo>
                  <a:pt x="0" y="866774"/>
                </a:lnTo>
                <a:lnTo>
                  <a:pt x="1000124" y="866774"/>
                </a:lnTo>
                <a:lnTo>
                  <a:pt x="1000124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838774" y="1353851"/>
            <a:ext cx="770890" cy="706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700" marR="5080">
              <a:lnSpc>
                <a:spcPct val="103400"/>
              </a:lnSpc>
              <a:spcBef>
                <a:spcPts val="55"/>
              </a:spcBef>
            </a:pPr>
            <a:r>
              <a:rPr dirty="0" sz="1450" spc="-10" b="1">
                <a:solidFill>
                  <a:srgbClr val="3157B7"/>
                </a:solidFill>
                <a:latin typeface="Cambria"/>
                <a:cs typeface="Cambria"/>
              </a:rPr>
              <a:t>Paramet </a:t>
            </a:r>
            <a:r>
              <a:rPr dirty="0" sz="1450" b="1">
                <a:solidFill>
                  <a:srgbClr val="3157B7"/>
                </a:solidFill>
                <a:latin typeface="Cambria"/>
                <a:cs typeface="Cambria"/>
              </a:rPr>
              <a:t>er</a:t>
            </a:r>
            <a:r>
              <a:rPr dirty="0" sz="1450" spc="-25" b="1">
                <a:solidFill>
                  <a:srgbClr val="3157B7"/>
                </a:solidFill>
                <a:latin typeface="Cambria"/>
                <a:cs typeface="Cambria"/>
              </a:rPr>
              <a:t> (in</a:t>
            </a:r>
            <a:r>
              <a:rPr dirty="0" sz="1450" spc="50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450" spc="50" b="1">
                <a:solidFill>
                  <a:srgbClr val="3157B7"/>
                </a:solidFill>
                <a:latin typeface="Cambria"/>
                <a:cs typeface="Cambria"/>
              </a:rPr>
              <a:t>M)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734174" y="1285875"/>
            <a:ext cx="1009650" cy="866775"/>
          </a:xfrm>
          <a:custGeom>
            <a:avLst/>
            <a:gdLst/>
            <a:ahLst/>
            <a:cxnLst/>
            <a:rect l="l" t="t" r="r" b="b"/>
            <a:pathLst>
              <a:path w="1009650" h="866775">
                <a:moveTo>
                  <a:pt x="1009649" y="0"/>
                </a:moveTo>
                <a:lnTo>
                  <a:pt x="0" y="0"/>
                </a:lnTo>
                <a:lnTo>
                  <a:pt x="0" y="866774"/>
                </a:lnTo>
                <a:lnTo>
                  <a:pt x="1009649" y="866774"/>
                </a:lnTo>
                <a:lnTo>
                  <a:pt x="1009649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7046963" y="1353851"/>
            <a:ext cx="388620" cy="2489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50" spc="50" b="1">
                <a:solidFill>
                  <a:srgbClr val="3157B7"/>
                </a:solidFill>
                <a:latin typeface="Cambria"/>
                <a:cs typeface="Cambria"/>
              </a:rPr>
              <a:t>DSC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7753350" y="1285874"/>
            <a:ext cx="1009650" cy="866775"/>
          </a:xfrm>
          <a:custGeom>
            <a:avLst/>
            <a:gdLst/>
            <a:ahLst/>
            <a:cxnLst/>
            <a:rect l="l" t="t" r="r" b="b"/>
            <a:pathLst>
              <a:path w="1009650" h="866775">
                <a:moveTo>
                  <a:pt x="1009650" y="0"/>
                </a:moveTo>
                <a:lnTo>
                  <a:pt x="0" y="0"/>
                </a:lnTo>
                <a:lnTo>
                  <a:pt x="0" y="866775"/>
                </a:lnTo>
                <a:lnTo>
                  <a:pt x="1009650" y="866775"/>
                </a:lnTo>
                <a:lnTo>
                  <a:pt x="1009650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8089798" y="1353851"/>
            <a:ext cx="336550" cy="2489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50" spc="-25" b="1">
                <a:solidFill>
                  <a:srgbClr val="3157B7"/>
                </a:solidFill>
                <a:latin typeface="Cambria"/>
                <a:cs typeface="Cambria"/>
              </a:rPr>
              <a:t>IoU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8772524" y="1285875"/>
            <a:ext cx="1009650" cy="866775"/>
          </a:xfrm>
          <a:custGeom>
            <a:avLst/>
            <a:gdLst/>
            <a:ahLst/>
            <a:cxnLst/>
            <a:rect l="l" t="t" r="r" b="b"/>
            <a:pathLst>
              <a:path w="1009650" h="866775">
                <a:moveTo>
                  <a:pt x="1009649" y="0"/>
                </a:moveTo>
                <a:lnTo>
                  <a:pt x="0" y="0"/>
                </a:lnTo>
                <a:lnTo>
                  <a:pt x="0" y="866774"/>
                </a:lnTo>
                <a:lnTo>
                  <a:pt x="1009649" y="866774"/>
                </a:lnTo>
                <a:lnTo>
                  <a:pt x="1009649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8899270" y="1353851"/>
            <a:ext cx="751205" cy="4775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253365" marR="5080" indent="-241300">
              <a:lnSpc>
                <a:spcPct val="103400"/>
              </a:lnSpc>
              <a:spcBef>
                <a:spcPts val="55"/>
              </a:spcBef>
            </a:pPr>
            <a:r>
              <a:rPr dirty="0" sz="1450" spc="40" b="1">
                <a:solidFill>
                  <a:srgbClr val="3157B7"/>
                </a:solidFill>
                <a:latin typeface="Cambria"/>
                <a:cs typeface="Cambria"/>
              </a:rPr>
              <a:t>Sensitiv </a:t>
            </a:r>
            <a:r>
              <a:rPr dirty="0" sz="1450" spc="25" b="1">
                <a:solidFill>
                  <a:srgbClr val="3157B7"/>
                </a:solidFill>
                <a:latin typeface="Cambria"/>
                <a:cs typeface="Cambria"/>
              </a:rPr>
              <a:t>ity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9791699" y="1285875"/>
            <a:ext cx="1009650" cy="866775"/>
          </a:xfrm>
          <a:custGeom>
            <a:avLst/>
            <a:gdLst/>
            <a:ahLst/>
            <a:cxnLst/>
            <a:rect l="l" t="t" r="r" b="b"/>
            <a:pathLst>
              <a:path w="1009650" h="866775">
                <a:moveTo>
                  <a:pt x="996200" y="0"/>
                </a:moveTo>
                <a:lnTo>
                  <a:pt x="0" y="0"/>
                </a:lnTo>
                <a:lnTo>
                  <a:pt x="0" y="866774"/>
                </a:lnTo>
                <a:lnTo>
                  <a:pt x="1009649" y="866774"/>
                </a:lnTo>
                <a:lnTo>
                  <a:pt x="1009649" y="13449"/>
                </a:lnTo>
                <a:lnTo>
                  <a:pt x="996200" y="0"/>
                </a:lnTo>
                <a:close/>
              </a:path>
            </a:pathLst>
          </a:custGeom>
          <a:solidFill>
            <a:srgbClr val="5E9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9924554" y="1353851"/>
            <a:ext cx="739775" cy="4775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247650" marR="5080" indent="-235585">
              <a:lnSpc>
                <a:spcPct val="103400"/>
              </a:lnSpc>
              <a:spcBef>
                <a:spcPts val="55"/>
              </a:spcBef>
            </a:pPr>
            <a:r>
              <a:rPr dirty="0" sz="1450" spc="45" b="1">
                <a:solidFill>
                  <a:srgbClr val="3157B7"/>
                </a:solidFill>
                <a:latin typeface="Cambria"/>
                <a:cs typeface="Cambria"/>
              </a:rPr>
              <a:t>Specific </a:t>
            </a:r>
            <a:r>
              <a:rPr dirty="0" sz="1450" spc="25" b="1">
                <a:solidFill>
                  <a:srgbClr val="3157B7"/>
                </a:solidFill>
                <a:latin typeface="Cambria"/>
                <a:cs typeface="Cambria"/>
              </a:rPr>
              <a:t>ity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28650" y="2152649"/>
            <a:ext cx="2305050" cy="409575"/>
          </a:xfrm>
          <a:custGeom>
            <a:avLst/>
            <a:gdLst/>
            <a:ahLst/>
            <a:cxnLst/>
            <a:rect l="l" t="t" r="r" b="b"/>
            <a:pathLst>
              <a:path w="2305050" h="409575">
                <a:moveTo>
                  <a:pt x="2305050" y="0"/>
                </a:moveTo>
                <a:lnTo>
                  <a:pt x="0" y="0"/>
                </a:lnTo>
                <a:lnTo>
                  <a:pt x="0" y="409575"/>
                </a:lnTo>
                <a:lnTo>
                  <a:pt x="2305050" y="409575"/>
                </a:lnTo>
                <a:lnTo>
                  <a:pt x="23050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085204" y="2242153"/>
            <a:ext cx="139128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50">
                <a:latin typeface="Roboto"/>
                <a:cs typeface="Roboto"/>
              </a:rPr>
              <a:t>UNet-</a:t>
            </a:r>
            <a:r>
              <a:rPr dirty="0" sz="1200" spc="-30">
                <a:latin typeface="Roboto"/>
                <a:cs typeface="Roboto"/>
              </a:rPr>
              <a:t>ResNet34-</a:t>
            </a:r>
            <a:r>
              <a:rPr dirty="0" sz="1200" spc="-25">
                <a:latin typeface="Roboto"/>
                <a:cs typeface="Roboto"/>
              </a:rPr>
              <a:t>256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2943224" y="2152650"/>
            <a:ext cx="1304925" cy="409575"/>
          </a:xfrm>
          <a:custGeom>
            <a:avLst/>
            <a:gdLst/>
            <a:ahLst/>
            <a:cxnLst/>
            <a:rect l="l" t="t" r="r" b="b"/>
            <a:pathLst>
              <a:path w="1304925" h="409575">
                <a:moveTo>
                  <a:pt x="1304924" y="0"/>
                </a:moveTo>
                <a:lnTo>
                  <a:pt x="0" y="0"/>
                </a:lnTo>
                <a:lnTo>
                  <a:pt x="0" y="409574"/>
                </a:lnTo>
                <a:lnTo>
                  <a:pt x="1304924" y="409574"/>
                </a:lnTo>
                <a:lnTo>
                  <a:pt x="13049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3245294" y="2242153"/>
            <a:ext cx="70104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ResNet34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4257675" y="2152649"/>
            <a:ext cx="1457325" cy="409575"/>
          </a:xfrm>
          <a:custGeom>
            <a:avLst/>
            <a:gdLst/>
            <a:ahLst/>
            <a:cxnLst/>
            <a:rect l="l" t="t" r="r" b="b"/>
            <a:pathLst>
              <a:path w="1457325" h="409575">
                <a:moveTo>
                  <a:pt x="1457325" y="0"/>
                </a:moveTo>
                <a:lnTo>
                  <a:pt x="0" y="0"/>
                </a:lnTo>
                <a:lnTo>
                  <a:pt x="0" y="409575"/>
                </a:lnTo>
                <a:lnTo>
                  <a:pt x="1457325" y="409575"/>
                </a:lnTo>
                <a:lnTo>
                  <a:pt x="14573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4813198" y="2242153"/>
            <a:ext cx="34480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Roboto"/>
                <a:cs typeface="Roboto"/>
              </a:rPr>
              <a:t>Unet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724524" y="2152650"/>
            <a:ext cx="1000125" cy="409575"/>
          </a:xfrm>
          <a:custGeom>
            <a:avLst/>
            <a:gdLst/>
            <a:ahLst/>
            <a:cxnLst/>
            <a:rect l="l" t="t" r="r" b="b"/>
            <a:pathLst>
              <a:path w="1000125" h="409575">
                <a:moveTo>
                  <a:pt x="1000124" y="0"/>
                </a:moveTo>
                <a:lnTo>
                  <a:pt x="0" y="0"/>
                </a:lnTo>
                <a:lnTo>
                  <a:pt x="0" y="409574"/>
                </a:lnTo>
                <a:lnTo>
                  <a:pt x="1000124" y="409574"/>
                </a:lnTo>
                <a:lnTo>
                  <a:pt x="10001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5949060" y="2242153"/>
            <a:ext cx="54991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24.44M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6734174" y="2152650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49" y="0"/>
                </a:moveTo>
                <a:lnTo>
                  <a:pt x="0" y="0"/>
                </a:lnTo>
                <a:lnTo>
                  <a:pt x="0" y="409574"/>
                </a:lnTo>
                <a:lnTo>
                  <a:pt x="1009649" y="409574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6990105" y="22421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0.8431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7753350" y="2152649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50" y="0"/>
                </a:moveTo>
                <a:lnTo>
                  <a:pt x="0" y="0"/>
                </a:lnTo>
                <a:lnTo>
                  <a:pt x="0" y="409575"/>
                </a:lnTo>
                <a:lnTo>
                  <a:pt x="1009650" y="409575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8007057" y="22421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0.7904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8772524" y="2152650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49" y="0"/>
                </a:moveTo>
                <a:lnTo>
                  <a:pt x="0" y="0"/>
                </a:lnTo>
                <a:lnTo>
                  <a:pt x="0" y="409574"/>
                </a:lnTo>
                <a:lnTo>
                  <a:pt x="1009649" y="409574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9023998" y="22421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0.6196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9791699" y="2152650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49" y="0"/>
                </a:moveTo>
                <a:lnTo>
                  <a:pt x="0" y="0"/>
                </a:lnTo>
                <a:lnTo>
                  <a:pt x="0" y="409574"/>
                </a:lnTo>
                <a:lnTo>
                  <a:pt x="1009649" y="409574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10043324" y="22421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0.9844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628650" y="2562224"/>
            <a:ext cx="2305050" cy="419100"/>
          </a:xfrm>
          <a:custGeom>
            <a:avLst/>
            <a:gdLst/>
            <a:ahLst/>
            <a:cxnLst/>
            <a:rect l="l" t="t" r="r" b="b"/>
            <a:pathLst>
              <a:path w="2305050" h="419100">
                <a:moveTo>
                  <a:pt x="2305050" y="0"/>
                </a:moveTo>
                <a:lnTo>
                  <a:pt x="0" y="0"/>
                </a:lnTo>
                <a:lnTo>
                  <a:pt x="0" y="419100"/>
                </a:lnTo>
                <a:lnTo>
                  <a:pt x="2305050" y="419100"/>
                </a:lnTo>
                <a:lnTo>
                  <a:pt x="23050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784423" y="2651728"/>
            <a:ext cx="1993264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Roboto"/>
                <a:cs typeface="Roboto"/>
              </a:rPr>
              <a:t>UNetPlusPlus-ResNet34-</a:t>
            </a:r>
            <a:r>
              <a:rPr dirty="0" sz="1200" spc="-25">
                <a:latin typeface="Roboto"/>
                <a:cs typeface="Roboto"/>
              </a:rPr>
              <a:t>256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2943224" y="2562225"/>
            <a:ext cx="1304925" cy="419100"/>
          </a:xfrm>
          <a:custGeom>
            <a:avLst/>
            <a:gdLst/>
            <a:ahLst/>
            <a:cxnLst/>
            <a:rect l="l" t="t" r="r" b="b"/>
            <a:pathLst>
              <a:path w="1304925" h="419100">
                <a:moveTo>
                  <a:pt x="1304924" y="0"/>
                </a:moveTo>
                <a:lnTo>
                  <a:pt x="0" y="0"/>
                </a:lnTo>
                <a:lnTo>
                  <a:pt x="0" y="419099"/>
                </a:lnTo>
                <a:lnTo>
                  <a:pt x="1304924" y="419099"/>
                </a:lnTo>
                <a:lnTo>
                  <a:pt x="13049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3245294" y="2651728"/>
            <a:ext cx="70104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ResNet34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4257675" y="2562224"/>
            <a:ext cx="1457325" cy="419100"/>
          </a:xfrm>
          <a:custGeom>
            <a:avLst/>
            <a:gdLst/>
            <a:ahLst/>
            <a:cxnLst/>
            <a:rect l="l" t="t" r="r" b="b"/>
            <a:pathLst>
              <a:path w="1457325" h="419100">
                <a:moveTo>
                  <a:pt x="1457325" y="0"/>
                </a:moveTo>
                <a:lnTo>
                  <a:pt x="0" y="0"/>
                </a:lnTo>
                <a:lnTo>
                  <a:pt x="0" y="419100"/>
                </a:lnTo>
                <a:lnTo>
                  <a:pt x="1457325" y="419100"/>
                </a:lnTo>
                <a:lnTo>
                  <a:pt x="14573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4725238" y="2651728"/>
            <a:ext cx="52070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Unet++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5724524" y="2562225"/>
            <a:ext cx="1000125" cy="419100"/>
          </a:xfrm>
          <a:custGeom>
            <a:avLst/>
            <a:gdLst/>
            <a:ahLst/>
            <a:cxnLst/>
            <a:rect l="l" t="t" r="r" b="b"/>
            <a:pathLst>
              <a:path w="1000125" h="419100">
                <a:moveTo>
                  <a:pt x="1000124" y="0"/>
                </a:moveTo>
                <a:lnTo>
                  <a:pt x="0" y="0"/>
                </a:lnTo>
                <a:lnTo>
                  <a:pt x="0" y="419099"/>
                </a:lnTo>
                <a:lnTo>
                  <a:pt x="1000124" y="419099"/>
                </a:lnTo>
                <a:lnTo>
                  <a:pt x="10001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5949060" y="2651728"/>
            <a:ext cx="54991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26.08M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6734174" y="2562225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49" y="0"/>
                </a:moveTo>
                <a:lnTo>
                  <a:pt x="0" y="0"/>
                </a:lnTo>
                <a:lnTo>
                  <a:pt x="0" y="419099"/>
                </a:lnTo>
                <a:lnTo>
                  <a:pt x="1009649" y="4190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6983565" y="2651728"/>
            <a:ext cx="514984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 b="1">
                <a:latin typeface="Roboto"/>
                <a:cs typeface="Roboto"/>
              </a:rPr>
              <a:t>0.8561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7753350" y="2562224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50" y="0"/>
                </a:moveTo>
                <a:lnTo>
                  <a:pt x="0" y="0"/>
                </a:lnTo>
                <a:lnTo>
                  <a:pt x="0" y="419100"/>
                </a:lnTo>
                <a:lnTo>
                  <a:pt x="1009650" y="41910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8007057" y="2651728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0.7764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8772524" y="2562225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49" y="0"/>
                </a:moveTo>
                <a:lnTo>
                  <a:pt x="0" y="0"/>
                </a:lnTo>
                <a:lnTo>
                  <a:pt x="0" y="419099"/>
                </a:lnTo>
                <a:lnTo>
                  <a:pt x="1009649" y="4190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9023998" y="2651728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0.7069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9791699" y="2562225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49" y="0"/>
                </a:moveTo>
                <a:lnTo>
                  <a:pt x="0" y="0"/>
                </a:lnTo>
                <a:lnTo>
                  <a:pt x="0" y="419099"/>
                </a:lnTo>
                <a:lnTo>
                  <a:pt x="1009649" y="4190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10043324" y="2651728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0.9792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628650" y="2981324"/>
            <a:ext cx="2305050" cy="419100"/>
          </a:xfrm>
          <a:custGeom>
            <a:avLst/>
            <a:gdLst/>
            <a:ahLst/>
            <a:cxnLst/>
            <a:rect l="l" t="t" r="r" b="b"/>
            <a:pathLst>
              <a:path w="2305050" h="419100">
                <a:moveTo>
                  <a:pt x="2305050" y="0"/>
                </a:moveTo>
                <a:lnTo>
                  <a:pt x="0" y="0"/>
                </a:lnTo>
                <a:lnTo>
                  <a:pt x="0" y="419100"/>
                </a:lnTo>
                <a:lnTo>
                  <a:pt x="2305050" y="419100"/>
                </a:lnTo>
                <a:lnTo>
                  <a:pt x="23050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999628" y="3070828"/>
            <a:ext cx="156273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5">
                <a:latin typeface="Roboto"/>
                <a:cs typeface="Roboto"/>
              </a:rPr>
              <a:t>nnUNet-</a:t>
            </a:r>
            <a:r>
              <a:rPr dirty="0" sz="1200" spc="-30">
                <a:latin typeface="Roboto"/>
                <a:cs typeface="Roboto"/>
              </a:rPr>
              <a:t>ResNet34-</a:t>
            </a:r>
            <a:r>
              <a:rPr dirty="0" sz="1200" spc="-25">
                <a:latin typeface="Roboto"/>
                <a:cs typeface="Roboto"/>
              </a:rPr>
              <a:t>256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2943224" y="2981325"/>
            <a:ext cx="1304925" cy="419100"/>
          </a:xfrm>
          <a:custGeom>
            <a:avLst/>
            <a:gdLst/>
            <a:ahLst/>
            <a:cxnLst/>
            <a:rect l="l" t="t" r="r" b="b"/>
            <a:pathLst>
              <a:path w="1304925" h="419100">
                <a:moveTo>
                  <a:pt x="1304924" y="0"/>
                </a:moveTo>
                <a:lnTo>
                  <a:pt x="0" y="0"/>
                </a:lnTo>
                <a:lnTo>
                  <a:pt x="0" y="419099"/>
                </a:lnTo>
                <a:lnTo>
                  <a:pt x="1304924" y="419099"/>
                </a:lnTo>
                <a:lnTo>
                  <a:pt x="13049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3245294" y="3070828"/>
            <a:ext cx="70104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ResNet34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4257675" y="2981324"/>
            <a:ext cx="1457325" cy="419100"/>
          </a:xfrm>
          <a:custGeom>
            <a:avLst/>
            <a:gdLst/>
            <a:ahLst/>
            <a:cxnLst/>
            <a:rect l="l" t="t" r="r" b="b"/>
            <a:pathLst>
              <a:path w="1457325" h="419100">
                <a:moveTo>
                  <a:pt x="1457325" y="0"/>
                </a:moveTo>
                <a:lnTo>
                  <a:pt x="0" y="0"/>
                </a:lnTo>
                <a:lnTo>
                  <a:pt x="0" y="419100"/>
                </a:lnTo>
                <a:lnTo>
                  <a:pt x="1457325" y="419100"/>
                </a:lnTo>
                <a:lnTo>
                  <a:pt x="14573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4744592" y="3070828"/>
            <a:ext cx="48196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MAnet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5724524" y="2981325"/>
            <a:ext cx="1000125" cy="419100"/>
          </a:xfrm>
          <a:custGeom>
            <a:avLst/>
            <a:gdLst/>
            <a:ahLst/>
            <a:cxnLst/>
            <a:rect l="l" t="t" r="r" b="b"/>
            <a:pathLst>
              <a:path w="1000125" h="419100">
                <a:moveTo>
                  <a:pt x="1000124" y="0"/>
                </a:moveTo>
                <a:lnTo>
                  <a:pt x="0" y="0"/>
                </a:lnTo>
                <a:lnTo>
                  <a:pt x="0" y="419099"/>
                </a:lnTo>
                <a:lnTo>
                  <a:pt x="1000124" y="419099"/>
                </a:lnTo>
                <a:lnTo>
                  <a:pt x="10001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5949060" y="3070828"/>
            <a:ext cx="54991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31.78M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6734174" y="2981325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49" y="0"/>
                </a:moveTo>
                <a:lnTo>
                  <a:pt x="0" y="0"/>
                </a:lnTo>
                <a:lnTo>
                  <a:pt x="0" y="419099"/>
                </a:lnTo>
                <a:lnTo>
                  <a:pt x="1009649" y="4190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6990105" y="3070828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0.8520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7753350" y="2981324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50" y="0"/>
                </a:moveTo>
                <a:lnTo>
                  <a:pt x="0" y="0"/>
                </a:lnTo>
                <a:lnTo>
                  <a:pt x="0" y="419100"/>
                </a:lnTo>
                <a:lnTo>
                  <a:pt x="1009650" y="41910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8000504" y="3070828"/>
            <a:ext cx="514984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 b="1">
                <a:latin typeface="Roboto"/>
                <a:cs typeface="Roboto"/>
              </a:rPr>
              <a:t>0.7932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8772524" y="2981325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49" y="0"/>
                </a:moveTo>
                <a:lnTo>
                  <a:pt x="0" y="0"/>
                </a:lnTo>
                <a:lnTo>
                  <a:pt x="0" y="419099"/>
                </a:lnTo>
                <a:lnTo>
                  <a:pt x="1009649" y="4190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9023998" y="3070828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0.7174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9791699" y="2981325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49" y="0"/>
                </a:moveTo>
                <a:lnTo>
                  <a:pt x="0" y="0"/>
                </a:lnTo>
                <a:lnTo>
                  <a:pt x="0" y="419099"/>
                </a:lnTo>
                <a:lnTo>
                  <a:pt x="1009649" y="4190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10043324" y="3070828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0.9747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628650" y="3400425"/>
            <a:ext cx="2305050" cy="409575"/>
          </a:xfrm>
          <a:custGeom>
            <a:avLst/>
            <a:gdLst/>
            <a:ahLst/>
            <a:cxnLst/>
            <a:rect l="l" t="t" r="r" b="b"/>
            <a:pathLst>
              <a:path w="2305050" h="409575">
                <a:moveTo>
                  <a:pt x="2305050" y="0"/>
                </a:moveTo>
                <a:lnTo>
                  <a:pt x="0" y="0"/>
                </a:lnTo>
                <a:lnTo>
                  <a:pt x="0" y="409575"/>
                </a:lnTo>
                <a:lnTo>
                  <a:pt x="2305050" y="409575"/>
                </a:lnTo>
                <a:lnTo>
                  <a:pt x="23050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941734" y="3489928"/>
            <a:ext cx="167830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50">
                <a:latin typeface="Roboto"/>
                <a:cs typeface="Roboto"/>
              </a:rPr>
              <a:t>UNet-</a:t>
            </a:r>
            <a:r>
              <a:rPr dirty="0" sz="1200" spc="-25">
                <a:latin typeface="Roboto"/>
                <a:cs typeface="Roboto"/>
              </a:rPr>
              <a:t>EffNetB0-</a:t>
            </a:r>
            <a:r>
              <a:rPr dirty="0" sz="1200" spc="-60">
                <a:latin typeface="Roboto"/>
                <a:cs typeface="Roboto"/>
              </a:rPr>
              <a:t>256-</a:t>
            </a:r>
            <a:r>
              <a:rPr dirty="0" sz="1200" spc="-20">
                <a:latin typeface="Roboto"/>
                <a:cs typeface="Roboto"/>
              </a:rPr>
              <a:t>Fast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2943224" y="3400425"/>
            <a:ext cx="1304925" cy="409575"/>
          </a:xfrm>
          <a:custGeom>
            <a:avLst/>
            <a:gdLst/>
            <a:ahLst/>
            <a:cxnLst/>
            <a:rect l="l" t="t" r="r" b="b"/>
            <a:pathLst>
              <a:path w="1304925" h="409575">
                <a:moveTo>
                  <a:pt x="1304924" y="0"/>
                </a:moveTo>
                <a:lnTo>
                  <a:pt x="0" y="0"/>
                </a:lnTo>
                <a:lnTo>
                  <a:pt x="0" y="409574"/>
                </a:lnTo>
                <a:lnTo>
                  <a:pt x="1304924" y="409574"/>
                </a:lnTo>
                <a:lnTo>
                  <a:pt x="13049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3063278" y="3489928"/>
            <a:ext cx="106489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Roboto"/>
                <a:cs typeface="Roboto"/>
              </a:rPr>
              <a:t>EfficientNet-</a:t>
            </a:r>
            <a:r>
              <a:rPr dirty="0" sz="1200" spc="-25">
                <a:latin typeface="Roboto"/>
                <a:cs typeface="Roboto"/>
              </a:rPr>
              <a:t>B0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4257675" y="3400425"/>
            <a:ext cx="1457325" cy="409575"/>
          </a:xfrm>
          <a:custGeom>
            <a:avLst/>
            <a:gdLst/>
            <a:ahLst/>
            <a:cxnLst/>
            <a:rect l="l" t="t" r="r" b="b"/>
            <a:pathLst>
              <a:path w="1457325" h="409575">
                <a:moveTo>
                  <a:pt x="1457325" y="0"/>
                </a:moveTo>
                <a:lnTo>
                  <a:pt x="0" y="0"/>
                </a:lnTo>
                <a:lnTo>
                  <a:pt x="0" y="409575"/>
                </a:lnTo>
                <a:lnTo>
                  <a:pt x="1457325" y="409575"/>
                </a:lnTo>
                <a:lnTo>
                  <a:pt x="14573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4779264" y="3489928"/>
            <a:ext cx="41211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25">
                <a:latin typeface="Roboto"/>
                <a:cs typeface="Roboto"/>
              </a:rPr>
              <a:t>U-</a:t>
            </a:r>
            <a:r>
              <a:rPr dirty="0" sz="1200" spc="-25">
                <a:latin typeface="Roboto"/>
                <a:cs typeface="Roboto"/>
              </a:rPr>
              <a:t>Net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8" name="object 78" descr=""/>
          <p:cNvSpPr/>
          <p:nvPr/>
        </p:nvSpPr>
        <p:spPr>
          <a:xfrm>
            <a:off x="5724524" y="3400425"/>
            <a:ext cx="1000125" cy="409575"/>
          </a:xfrm>
          <a:custGeom>
            <a:avLst/>
            <a:gdLst/>
            <a:ahLst/>
            <a:cxnLst/>
            <a:rect l="l" t="t" r="r" b="b"/>
            <a:pathLst>
              <a:path w="1000125" h="409575">
                <a:moveTo>
                  <a:pt x="1000124" y="0"/>
                </a:moveTo>
                <a:lnTo>
                  <a:pt x="0" y="0"/>
                </a:lnTo>
                <a:lnTo>
                  <a:pt x="0" y="409574"/>
                </a:lnTo>
                <a:lnTo>
                  <a:pt x="1000124" y="409574"/>
                </a:lnTo>
                <a:lnTo>
                  <a:pt x="10001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 txBox="1"/>
          <p:nvPr/>
        </p:nvSpPr>
        <p:spPr>
          <a:xfrm>
            <a:off x="6054572" y="3489928"/>
            <a:ext cx="33909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 b="1">
                <a:latin typeface="Roboto"/>
                <a:cs typeface="Roboto"/>
              </a:rPr>
              <a:t>12M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6734174" y="3400425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49" y="0"/>
                </a:moveTo>
                <a:lnTo>
                  <a:pt x="0" y="0"/>
                </a:lnTo>
                <a:lnTo>
                  <a:pt x="0" y="409574"/>
                </a:lnTo>
                <a:lnTo>
                  <a:pt x="1009649" y="409574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6990105" y="3489928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0.3080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7753350" y="3400425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50" y="0"/>
                </a:moveTo>
                <a:lnTo>
                  <a:pt x="0" y="0"/>
                </a:lnTo>
                <a:lnTo>
                  <a:pt x="0" y="409575"/>
                </a:lnTo>
                <a:lnTo>
                  <a:pt x="1009650" y="409575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8007057" y="3489928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solidFill>
                  <a:srgbClr val="262424"/>
                </a:solidFill>
                <a:latin typeface="Roboto"/>
                <a:cs typeface="Roboto"/>
              </a:rPr>
              <a:t>0.6851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8772524" y="3400425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49" y="0"/>
                </a:moveTo>
                <a:lnTo>
                  <a:pt x="0" y="0"/>
                </a:lnTo>
                <a:lnTo>
                  <a:pt x="0" y="409574"/>
                </a:lnTo>
                <a:lnTo>
                  <a:pt x="1009649" y="409574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9017444" y="3489928"/>
            <a:ext cx="514984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 b="1">
                <a:solidFill>
                  <a:srgbClr val="262424"/>
                </a:solidFill>
                <a:latin typeface="Roboto"/>
                <a:cs typeface="Roboto"/>
              </a:rPr>
              <a:t>0.9448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9791699" y="3400425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49" y="0"/>
                </a:moveTo>
                <a:lnTo>
                  <a:pt x="0" y="0"/>
                </a:lnTo>
                <a:lnTo>
                  <a:pt x="0" y="409574"/>
                </a:lnTo>
                <a:lnTo>
                  <a:pt x="1009649" y="409574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10043324" y="3489928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solidFill>
                  <a:srgbClr val="262424"/>
                </a:solidFill>
                <a:latin typeface="Roboto"/>
                <a:cs typeface="Roboto"/>
              </a:rPr>
              <a:t>0.3161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628650" y="3810000"/>
            <a:ext cx="2305050" cy="666750"/>
          </a:xfrm>
          <a:custGeom>
            <a:avLst/>
            <a:gdLst/>
            <a:ahLst/>
            <a:cxnLst/>
            <a:rect l="l" t="t" r="r" b="b"/>
            <a:pathLst>
              <a:path w="2305050" h="666750">
                <a:moveTo>
                  <a:pt x="2305050" y="0"/>
                </a:moveTo>
                <a:lnTo>
                  <a:pt x="0" y="0"/>
                </a:lnTo>
                <a:lnTo>
                  <a:pt x="0" y="666750"/>
                </a:lnTo>
                <a:lnTo>
                  <a:pt x="2305050" y="666750"/>
                </a:lnTo>
                <a:lnTo>
                  <a:pt x="23050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1061690" y="3899503"/>
            <a:ext cx="143827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Roboto"/>
                <a:cs typeface="Roboto"/>
              </a:rPr>
              <a:t>PTXSegNet-</a:t>
            </a:r>
            <a:r>
              <a:rPr dirty="0" sz="1200" spc="-10">
                <a:latin typeface="Roboto"/>
                <a:cs typeface="Roboto"/>
              </a:rPr>
              <a:t>HighRes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2943224" y="3810000"/>
            <a:ext cx="1304925" cy="666750"/>
          </a:xfrm>
          <a:custGeom>
            <a:avLst/>
            <a:gdLst/>
            <a:ahLst/>
            <a:cxnLst/>
            <a:rect l="l" t="t" r="r" b="b"/>
            <a:pathLst>
              <a:path w="1304925" h="666750">
                <a:moveTo>
                  <a:pt x="1304924" y="0"/>
                </a:moveTo>
                <a:lnTo>
                  <a:pt x="0" y="0"/>
                </a:lnTo>
                <a:lnTo>
                  <a:pt x="0" y="666749"/>
                </a:lnTo>
                <a:lnTo>
                  <a:pt x="1304924" y="666749"/>
                </a:lnTo>
                <a:lnTo>
                  <a:pt x="13049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3141707" y="3837819"/>
            <a:ext cx="908050" cy="520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6995">
              <a:lnSpc>
                <a:spcPct val="135400"/>
              </a:lnSpc>
              <a:spcBef>
                <a:spcPts val="95"/>
              </a:spcBef>
            </a:pPr>
            <a:r>
              <a:rPr dirty="0" sz="1200" spc="-10">
                <a:latin typeface="Roboto"/>
                <a:cs typeface="Roboto"/>
              </a:rPr>
              <a:t>Pretrained Autoencoder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4257675" y="3810000"/>
            <a:ext cx="1457325" cy="666750"/>
          </a:xfrm>
          <a:custGeom>
            <a:avLst/>
            <a:gdLst/>
            <a:ahLst/>
            <a:cxnLst/>
            <a:rect l="l" t="t" r="r" b="b"/>
            <a:pathLst>
              <a:path w="1457325" h="666750">
                <a:moveTo>
                  <a:pt x="1457325" y="0"/>
                </a:moveTo>
                <a:lnTo>
                  <a:pt x="0" y="0"/>
                </a:lnTo>
                <a:lnTo>
                  <a:pt x="0" y="666750"/>
                </a:lnTo>
                <a:lnTo>
                  <a:pt x="1457325" y="666750"/>
                </a:lnTo>
                <a:lnTo>
                  <a:pt x="14573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4555286" y="3899503"/>
            <a:ext cx="86042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Roboto"/>
                <a:cs typeface="Roboto"/>
              </a:rPr>
              <a:t>PTXSeg-</a:t>
            </a:r>
            <a:r>
              <a:rPr dirty="0" sz="1200" spc="-25">
                <a:latin typeface="Roboto"/>
                <a:cs typeface="Roboto"/>
              </a:rPr>
              <a:t>Net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5724524" y="3810000"/>
            <a:ext cx="1000125" cy="666750"/>
          </a:xfrm>
          <a:custGeom>
            <a:avLst/>
            <a:gdLst/>
            <a:ahLst/>
            <a:cxnLst/>
            <a:rect l="l" t="t" r="r" b="b"/>
            <a:pathLst>
              <a:path w="1000125" h="666750">
                <a:moveTo>
                  <a:pt x="1000124" y="0"/>
                </a:moveTo>
                <a:lnTo>
                  <a:pt x="0" y="0"/>
                </a:lnTo>
                <a:lnTo>
                  <a:pt x="0" y="666749"/>
                </a:lnTo>
                <a:lnTo>
                  <a:pt x="1000124" y="666749"/>
                </a:lnTo>
                <a:lnTo>
                  <a:pt x="10001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6056655" y="3899503"/>
            <a:ext cx="33528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Roboto"/>
                <a:cs typeface="Roboto"/>
              </a:rPr>
              <a:t>37M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6734174" y="3810000"/>
            <a:ext cx="1009650" cy="666750"/>
          </a:xfrm>
          <a:custGeom>
            <a:avLst/>
            <a:gdLst/>
            <a:ahLst/>
            <a:cxnLst/>
            <a:rect l="l" t="t" r="r" b="b"/>
            <a:pathLst>
              <a:path w="1009650" h="666750">
                <a:moveTo>
                  <a:pt x="1009649" y="0"/>
                </a:moveTo>
                <a:lnTo>
                  <a:pt x="0" y="0"/>
                </a:lnTo>
                <a:lnTo>
                  <a:pt x="0" y="666749"/>
                </a:lnTo>
                <a:lnTo>
                  <a:pt x="1009649" y="66674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6990105" y="389950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0.4156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7753350" y="3810000"/>
            <a:ext cx="1009650" cy="666750"/>
          </a:xfrm>
          <a:custGeom>
            <a:avLst/>
            <a:gdLst/>
            <a:ahLst/>
            <a:cxnLst/>
            <a:rect l="l" t="t" r="r" b="b"/>
            <a:pathLst>
              <a:path w="1009650" h="666750">
                <a:moveTo>
                  <a:pt x="1009650" y="0"/>
                </a:moveTo>
                <a:lnTo>
                  <a:pt x="0" y="0"/>
                </a:lnTo>
                <a:lnTo>
                  <a:pt x="0" y="666750"/>
                </a:lnTo>
                <a:lnTo>
                  <a:pt x="1009650" y="66675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8007057" y="389950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solidFill>
                  <a:srgbClr val="262424"/>
                </a:solidFill>
                <a:latin typeface="Roboto"/>
                <a:cs typeface="Roboto"/>
              </a:rPr>
              <a:t>0.6945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8772524" y="3810000"/>
            <a:ext cx="1009650" cy="666750"/>
          </a:xfrm>
          <a:custGeom>
            <a:avLst/>
            <a:gdLst/>
            <a:ahLst/>
            <a:cxnLst/>
            <a:rect l="l" t="t" r="r" b="b"/>
            <a:pathLst>
              <a:path w="1009650" h="666750">
                <a:moveTo>
                  <a:pt x="1009649" y="0"/>
                </a:moveTo>
                <a:lnTo>
                  <a:pt x="0" y="0"/>
                </a:lnTo>
                <a:lnTo>
                  <a:pt x="0" y="666749"/>
                </a:lnTo>
                <a:lnTo>
                  <a:pt x="1009649" y="66674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 txBox="1"/>
          <p:nvPr/>
        </p:nvSpPr>
        <p:spPr>
          <a:xfrm>
            <a:off x="9023998" y="389950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solidFill>
                  <a:srgbClr val="262424"/>
                </a:solidFill>
                <a:latin typeface="Roboto"/>
                <a:cs typeface="Roboto"/>
              </a:rPr>
              <a:t>1.0000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2" name="object 102" descr=""/>
          <p:cNvSpPr/>
          <p:nvPr/>
        </p:nvSpPr>
        <p:spPr>
          <a:xfrm>
            <a:off x="9791699" y="3810000"/>
            <a:ext cx="1009650" cy="666750"/>
          </a:xfrm>
          <a:custGeom>
            <a:avLst/>
            <a:gdLst/>
            <a:ahLst/>
            <a:cxnLst/>
            <a:rect l="l" t="t" r="r" b="b"/>
            <a:pathLst>
              <a:path w="1009650" h="666750">
                <a:moveTo>
                  <a:pt x="1009649" y="0"/>
                </a:moveTo>
                <a:lnTo>
                  <a:pt x="0" y="0"/>
                </a:lnTo>
                <a:lnTo>
                  <a:pt x="0" y="666749"/>
                </a:lnTo>
                <a:lnTo>
                  <a:pt x="1009649" y="66674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 txBox="1"/>
          <p:nvPr/>
        </p:nvSpPr>
        <p:spPr>
          <a:xfrm>
            <a:off x="10043324" y="389950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solidFill>
                  <a:srgbClr val="262424"/>
                </a:solidFill>
                <a:latin typeface="Roboto"/>
                <a:cs typeface="Roboto"/>
              </a:rPr>
              <a:t>0.9563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4" name="object 104" descr=""/>
          <p:cNvSpPr/>
          <p:nvPr/>
        </p:nvSpPr>
        <p:spPr>
          <a:xfrm>
            <a:off x="628650" y="4476750"/>
            <a:ext cx="2305050" cy="419100"/>
          </a:xfrm>
          <a:custGeom>
            <a:avLst/>
            <a:gdLst/>
            <a:ahLst/>
            <a:cxnLst/>
            <a:rect l="l" t="t" r="r" b="b"/>
            <a:pathLst>
              <a:path w="2305050" h="419100">
                <a:moveTo>
                  <a:pt x="2305050" y="0"/>
                </a:moveTo>
                <a:lnTo>
                  <a:pt x="0" y="0"/>
                </a:lnTo>
                <a:lnTo>
                  <a:pt x="0" y="419100"/>
                </a:lnTo>
                <a:lnTo>
                  <a:pt x="2305050" y="419100"/>
                </a:lnTo>
                <a:lnTo>
                  <a:pt x="23050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1035347" y="4566253"/>
            <a:ext cx="149161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50">
                <a:latin typeface="Roboto"/>
                <a:cs typeface="Roboto"/>
              </a:rPr>
              <a:t>UNet-</a:t>
            </a:r>
            <a:r>
              <a:rPr dirty="0" sz="1200" spc="-60">
                <a:latin typeface="Roboto"/>
                <a:cs typeface="Roboto"/>
              </a:rPr>
              <a:t>R50-</a:t>
            </a:r>
            <a:r>
              <a:rPr dirty="0" sz="1200" spc="-50">
                <a:latin typeface="Roboto"/>
                <a:cs typeface="Roboto"/>
              </a:rPr>
              <a:t>1024-</a:t>
            </a:r>
            <a:r>
              <a:rPr dirty="0" sz="1200" spc="-20">
                <a:latin typeface="Roboto"/>
                <a:cs typeface="Roboto"/>
              </a:rPr>
              <a:t>Focal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2943224" y="4476750"/>
            <a:ext cx="1304925" cy="419100"/>
          </a:xfrm>
          <a:custGeom>
            <a:avLst/>
            <a:gdLst/>
            <a:ahLst/>
            <a:cxnLst/>
            <a:rect l="l" t="t" r="r" b="b"/>
            <a:pathLst>
              <a:path w="1304925" h="419100">
                <a:moveTo>
                  <a:pt x="1304924" y="0"/>
                </a:moveTo>
                <a:lnTo>
                  <a:pt x="0" y="0"/>
                </a:lnTo>
                <a:lnTo>
                  <a:pt x="0" y="419099"/>
                </a:lnTo>
                <a:lnTo>
                  <a:pt x="1304924" y="419099"/>
                </a:lnTo>
                <a:lnTo>
                  <a:pt x="13049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3257803" y="4566253"/>
            <a:ext cx="67564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Resnet50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4257675" y="4476750"/>
            <a:ext cx="1457325" cy="419100"/>
          </a:xfrm>
          <a:custGeom>
            <a:avLst/>
            <a:gdLst/>
            <a:ahLst/>
            <a:cxnLst/>
            <a:rect l="l" t="t" r="r" b="b"/>
            <a:pathLst>
              <a:path w="1457325" h="419100">
                <a:moveTo>
                  <a:pt x="1457325" y="0"/>
                </a:moveTo>
                <a:lnTo>
                  <a:pt x="0" y="0"/>
                </a:lnTo>
                <a:lnTo>
                  <a:pt x="0" y="419100"/>
                </a:lnTo>
                <a:lnTo>
                  <a:pt x="1457325" y="419100"/>
                </a:lnTo>
                <a:lnTo>
                  <a:pt x="14573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 txBox="1"/>
          <p:nvPr/>
        </p:nvSpPr>
        <p:spPr>
          <a:xfrm>
            <a:off x="4779264" y="4566253"/>
            <a:ext cx="41211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25">
                <a:latin typeface="Roboto"/>
                <a:cs typeface="Roboto"/>
              </a:rPr>
              <a:t>U-</a:t>
            </a:r>
            <a:r>
              <a:rPr dirty="0" sz="1200" spc="-25">
                <a:latin typeface="Roboto"/>
                <a:cs typeface="Roboto"/>
              </a:rPr>
              <a:t>Net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0" name="object 110" descr=""/>
          <p:cNvSpPr/>
          <p:nvPr/>
        </p:nvSpPr>
        <p:spPr>
          <a:xfrm>
            <a:off x="5724524" y="4476750"/>
            <a:ext cx="1000125" cy="419100"/>
          </a:xfrm>
          <a:custGeom>
            <a:avLst/>
            <a:gdLst/>
            <a:ahLst/>
            <a:cxnLst/>
            <a:rect l="l" t="t" r="r" b="b"/>
            <a:pathLst>
              <a:path w="1000125" h="419100">
                <a:moveTo>
                  <a:pt x="1000124" y="0"/>
                </a:moveTo>
                <a:lnTo>
                  <a:pt x="0" y="0"/>
                </a:lnTo>
                <a:lnTo>
                  <a:pt x="0" y="419099"/>
                </a:lnTo>
                <a:lnTo>
                  <a:pt x="1000124" y="419099"/>
                </a:lnTo>
                <a:lnTo>
                  <a:pt x="10001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 txBox="1"/>
          <p:nvPr/>
        </p:nvSpPr>
        <p:spPr>
          <a:xfrm>
            <a:off x="6056655" y="4566253"/>
            <a:ext cx="33528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Roboto"/>
                <a:cs typeface="Roboto"/>
              </a:rPr>
              <a:t>43M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2" name="object 112" descr=""/>
          <p:cNvSpPr/>
          <p:nvPr/>
        </p:nvSpPr>
        <p:spPr>
          <a:xfrm>
            <a:off x="6734174" y="4476750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49" y="0"/>
                </a:moveTo>
                <a:lnTo>
                  <a:pt x="0" y="0"/>
                </a:lnTo>
                <a:lnTo>
                  <a:pt x="0" y="419099"/>
                </a:lnTo>
                <a:lnTo>
                  <a:pt x="1009649" y="4190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 txBox="1"/>
          <p:nvPr/>
        </p:nvSpPr>
        <p:spPr>
          <a:xfrm>
            <a:off x="6990105" y="45662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0.7886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4" name="object 114" descr=""/>
          <p:cNvSpPr/>
          <p:nvPr/>
        </p:nvSpPr>
        <p:spPr>
          <a:xfrm>
            <a:off x="7753350" y="4476750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50" y="0"/>
                </a:moveTo>
                <a:lnTo>
                  <a:pt x="0" y="0"/>
                </a:lnTo>
                <a:lnTo>
                  <a:pt x="0" y="419100"/>
                </a:lnTo>
                <a:lnTo>
                  <a:pt x="1009650" y="419100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 txBox="1"/>
          <p:nvPr/>
        </p:nvSpPr>
        <p:spPr>
          <a:xfrm>
            <a:off x="8007057" y="45662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0.7886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6" name="object 116" descr=""/>
          <p:cNvSpPr/>
          <p:nvPr/>
        </p:nvSpPr>
        <p:spPr>
          <a:xfrm>
            <a:off x="8772524" y="4476750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49" y="0"/>
                </a:moveTo>
                <a:lnTo>
                  <a:pt x="0" y="0"/>
                </a:lnTo>
                <a:lnTo>
                  <a:pt x="0" y="419099"/>
                </a:lnTo>
                <a:lnTo>
                  <a:pt x="1009649" y="4190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 txBox="1"/>
          <p:nvPr/>
        </p:nvSpPr>
        <p:spPr>
          <a:xfrm>
            <a:off x="9023998" y="45662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solidFill>
                  <a:srgbClr val="262424"/>
                </a:solidFill>
                <a:latin typeface="Roboto"/>
                <a:cs typeface="Roboto"/>
              </a:rPr>
              <a:t>0.7584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8" name="object 118" descr=""/>
          <p:cNvSpPr/>
          <p:nvPr/>
        </p:nvSpPr>
        <p:spPr>
          <a:xfrm>
            <a:off x="9791699" y="4476750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1009649" y="0"/>
                </a:moveTo>
                <a:lnTo>
                  <a:pt x="0" y="0"/>
                </a:lnTo>
                <a:lnTo>
                  <a:pt x="0" y="419099"/>
                </a:lnTo>
                <a:lnTo>
                  <a:pt x="1009649" y="419099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 txBox="1"/>
          <p:nvPr/>
        </p:nvSpPr>
        <p:spPr>
          <a:xfrm>
            <a:off x="10043324" y="45662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solidFill>
                  <a:srgbClr val="262424"/>
                </a:solidFill>
                <a:latin typeface="Roboto"/>
                <a:cs typeface="Roboto"/>
              </a:rPr>
              <a:t>1.0000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0" name="object 120" descr=""/>
          <p:cNvSpPr/>
          <p:nvPr/>
        </p:nvSpPr>
        <p:spPr>
          <a:xfrm>
            <a:off x="628650" y="4895850"/>
            <a:ext cx="2305050" cy="409575"/>
          </a:xfrm>
          <a:custGeom>
            <a:avLst/>
            <a:gdLst/>
            <a:ahLst/>
            <a:cxnLst/>
            <a:rect l="l" t="t" r="r" b="b"/>
            <a:pathLst>
              <a:path w="2305050" h="409575">
                <a:moveTo>
                  <a:pt x="2305050" y="0"/>
                </a:moveTo>
                <a:lnTo>
                  <a:pt x="0" y="0"/>
                </a:lnTo>
                <a:lnTo>
                  <a:pt x="0" y="394068"/>
                </a:lnTo>
                <a:lnTo>
                  <a:pt x="0" y="396121"/>
                </a:lnTo>
                <a:lnTo>
                  <a:pt x="13449" y="409576"/>
                </a:lnTo>
                <a:lnTo>
                  <a:pt x="2305050" y="409576"/>
                </a:lnTo>
                <a:lnTo>
                  <a:pt x="23050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 txBox="1"/>
          <p:nvPr/>
        </p:nvSpPr>
        <p:spPr>
          <a:xfrm>
            <a:off x="859433" y="4985353"/>
            <a:ext cx="184340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50">
                <a:latin typeface="Roboto"/>
                <a:cs typeface="Roboto"/>
              </a:rPr>
              <a:t>UNet-</a:t>
            </a:r>
            <a:r>
              <a:rPr dirty="0" sz="1200" spc="-25">
                <a:latin typeface="Roboto"/>
                <a:cs typeface="Roboto"/>
              </a:rPr>
              <a:t>EffNetB4-</a:t>
            </a:r>
            <a:r>
              <a:rPr dirty="0" sz="1200" spc="-50">
                <a:latin typeface="Roboto"/>
                <a:cs typeface="Roboto"/>
              </a:rPr>
              <a:t>1024-</a:t>
            </a:r>
            <a:r>
              <a:rPr dirty="0" sz="1200" spc="-20">
                <a:latin typeface="Roboto"/>
                <a:cs typeface="Roboto"/>
              </a:rPr>
              <a:t>Focal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2" name="object 122" descr=""/>
          <p:cNvSpPr/>
          <p:nvPr/>
        </p:nvSpPr>
        <p:spPr>
          <a:xfrm>
            <a:off x="2943224" y="4895851"/>
            <a:ext cx="1304925" cy="409575"/>
          </a:xfrm>
          <a:custGeom>
            <a:avLst/>
            <a:gdLst/>
            <a:ahLst/>
            <a:cxnLst/>
            <a:rect l="l" t="t" r="r" b="b"/>
            <a:pathLst>
              <a:path w="1304925" h="409575">
                <a:moveTo>
                  <a:pt x="1304924" y="0"/>
                </a:moveTo>
                <a:lnTo>
                  <a:pt x="0" y="0"/>
                </a:lnTo>
                <a:lnTo>
                  <a:pt x="0" y="409574"/>
                </a:lnTo>
                <a:lnTo>
                  <a:pt x="1304924" y="409574"/>
                </a:lnTo>
                <a:lnTo>
                  <a:pt x="13049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 txBox="1"/>
          <p:nvPr/>
        </p:nvSpPr>
        <p:spPr>
          <a:xfrm>
            <a:off x="3063278" y="4985353"/>
            <a:ext cx="106489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0">
                <a:latin typeface="Roboto"/>
                <a:cs typeface="Roboto"/>
              </a:rPr>
              <a:t>EfficientNet-</a:t>
            </a:r>
            <a:r>
              <a:rPr dirty="0" sz="1200" spc="-25">
                <a:latin typeface="Roboto"/>
                <a:cs typeface="Roboto"/>
              </a:rPr>
              <a:t>B4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4" name="object 124" descr=""/>
          <p:cNvSpPr/>
          <p:nvPr/>
        </p:nvSpPr>
        <p:spPr>
          <a:xfrm>
            <a:off x="4257675" y="4895851"/>
            <a:ext cx="1457325" cy="409575"/>
          </a:xfrm>
          <a:custGeom>
            <a:avLst/>
            <a:gdLst/>
            <a:ahLst/>
            <a:cxnLst/>
            <a:rect l="l" t="t" r="r" b="b"/>
            <a:pathLst>
              <a:path w="1457325" h="409575">
                <a:moveTo>
                  <a:pt x="1457325" y="0"/>
                </a:moveTo>
                <a:lnTo>
                  <a:pt x="0" y="0"/>
                </a:lnTo>
                <a:lnTo>
                  <a:pt x="0" y="409575"/>
                </a:lnTo>
                <a:lnTo>
                  <a:pt x="1457325" y="409575"/>
                </a:lnTo>
                <a:lnTo>
                  <a:pt x="1457325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 txBox="1"/>
          <p:nvPr/>
        </p:nvSpPr>
        <p:spPr>
          <a:xfrm>
            <a:off x="4779264" y="4985353"/>
            <a:ext cx="412115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25">
                <a:latin typeface="Roboto"/>
                <a:cs typeface="Roboto"/>
              </a:rPr>
              <a:t>U-</a:t>
            </a:r>
            <a:r>
              <a:rPr dirty="0" sz="1200" spc="-25">
                <a:latin typeface="Roboto"/>
                <a:cs typeface="Roboto"/>
              </a:rPr>
              <a:t>Net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6" name="object 126" descr=""/>
          <p:cNvSpPr/>
          <p:nvPr/>
        </p:nvSpPr>
        <p:spPr>
          <a:xfrm>
            <a:off x="5724524" y="4895851"/>
            <a:ext cx="1000125" cy="409575"/>
          </a:xfrm>
          <a:custGeom>
            <a:avLst/>
            <a:gdLst/>
            <a:ahLst/>
            <a:cxnLst/>
            <a:rect l="l" t="t" r="r" b="b"/>
            <a:pathLst>
              <a:path w="1000125" h="409575">
                <a:moveTo>
                  <a:pt x="1000124" y="0"/>
                </a:moveTo>
                <a:lnTo>
                  <a:pt x="0" y="0"/>
                </a:lnTo>
                <a:lnTo>
                  <a:pt x="0" y="409574"/>
                </a:lnTo>
                <a:lnTo>
                  <a:pt x="1000124" y="409574"/>
                </a:lnTo>
                <a:lnTo>
                  <a:pt x="1000124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 txBox="1"/>
          <p:nvPr/>
        </p:nvSpPr>
        <p:spPr>
          <a:xfrm>
            <a:off x="6056655" y="4985353"/>
            <a:ext cx="33528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25">
                <a:latin typeface="Roboto"/>
                <a:cs typeface="Roboto"/>
              </a:rPr>
              <a:t>33M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8" name="object 128" descr=""/>
          <p:cNvSpPr/>
          <p:nvPr/>
        </p:nvSpPr>
        <p:spPr>
          <a:xfrm>
            <a:off x="6734174" y="4895851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49" y="0"/>
                </a:moveTo>
                <a:lnTo>
                  <a:pt x="0" y="0"/>
                </a:lnTo>
                <a:lnTo>
                  <a:pt x="0" y="409574"/>
                </a:lnTo>
                <a:lnTo>
                  <a:pt x="1009649" y="409574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 txBox="1"/>
          <p:nvPr/>
        </p:nvSpPr>
        <p:spPr>
          <a:xfrm>
            <a:off x="6990105" y="49853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0.7857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30" name="object 130" descr=""/>
          <p:cNvSpPr/>
          <p:nvPr/>
        </p:nvSpPr>
        <p:spPr>
          <a:xfrm>
            <a:off x="7753350" y="4895851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50" y="0"/>
                </a:moveTo>
                <a:lnTo>
                  <a:pt x="0" y="0"/>
                </a:lnTo>
                <a:lnTo>
                  <a:pt x="0" y="409575"/>
                </a:lnTo>
                <a:lnTo>
                  <a:pt x="1009650" y="409575"/>
                </a:lnTo>
                <a:lnTo>
                  <a:pt x="100965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 txBox="1"/>
          <p:nvPr/>
        </p:nvSpPr>
        <p:spPr>
          <a:xfrm>
            <a:off x="8007057" y="49853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latin typeface="Roboto"/>
                <a:cs typeface="Roboto"/>
              </a:rPr>
              <a:t>0.7857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32" name="object 132" descr=""/>
          <p:cNvSpPr/>
          <p:nvPr/>
        </p:nvSpPr>
        <p:spPr>
          <a:xfrm>
            <a:off x="8772524" y="4895851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49" y="0"/>
                </a:moveTo>
                <a:lnTo>
                  <a:pt x="0" y="0"/>
                </a:lnTo>
                <a:lnTo>
                  <a:pt x="0" y="409574"/>
                </a:lnTo>
                <a:lnTo>
                  <a:pt x="1009649" y="409574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 txBox="1"/>
          <p:nvPr/>
        </p:nvSpPr>
        <p:spPr>
          <a:xfrm>
            <a:off x="9023998" y="4985353"/>
            <a:ext cx="501650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>
                <a:solidFill>
                  <a:srgbClr val="262424"/>
                </a:solidFill>
                <a:latin typeface="Roboto"/>
                <a:cs typeface="Roboto"/>
              </a:rPr>
              <a:t>0.5034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34" name="object 134" descr=""/>
          <p:cNvSpPr/>
          <p:nvPr/>
        </p:nvSpPr>
        <p:spPr>
          <a:xfrm>
            <a:off x="9791699" y="4895851"/>
            <a:ext cx="1009650" cy="409575"/>
          </a:xfrm>
          <a:custGeom>
            <a:avLst/>
            <a:gdLst/>
            <a:ahLst/>
            <a:cxnLst/>
            <a:rect l="l" t="t" r="r" b="b"/>
            <a:pathLst>
              <a:path w="1009650" h="409575">
                <a:moveTo>
                  <a:pt x="1009649" y="0"/>
                </a:moveTo>
                <a:lnTo>
                  <a:pt x="0" y="0"/>
                </a:lnTo>
                <a:lnTo>
                  <a:pt x="0" y="409574"/>
                </a:lnTo>
                <a:lnTo>
                  <a:pt x="996200" y="409574"/>
                </a:lnTo>
                <a:lnTo>
                  <a:pt x="998169" y="409177"/>
                </a:lnTo>
                <a:lnTo>
                  <a:pt x="1009649" y="396120"/>
                </a:lnTo>
                <a:lnTo>
                  <a:pt x="1009649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 txBox="1"/>
          <p:nvPr/>
        </p:nvSpPr>
        <p:spPr>
          <a:xfrm>
            <a:off x="10036771" y="4985353"/>
            <a:ext cx="514984" cy="2114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10" b="1">
                <a:solidFill>
                  <a:srgbClr val="262424"/>
                </a:solidFill>
                <a:latin typeface="Roboto"/>
                <a:cs typeface="Roboto"/>
              </a:rPr>
              <a:t>0.9963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136" name="object 136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66" y="490410"/>
            <a:ext cx="8070850" cy="7594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00" spc="65"/>
              <a:t>State</a:t>
            </a:r>
            <a:r>
              <a:rPr dirty="0" sz="4800" spc="145"/>
              <a:t> </a:t>
            </a:r>
            <a:r>
              <a:rPr dirty="0" sz="4800" spc="140"/>
              <a:t>of</a:t>
            </a:r>
            <a:r>
              <a:rPr dirty="0" sz="4800" spc="145"/>
              <a:t> </a:t>
            </a:r>
            <a:r>
              <a:rPr dirty="0" sz="4800"/>
              <a:t>the</a:t>
            </a:r>
            <a:r>
              <a:rPr dirty="0" sz="4800" spc="145"/>
              <a:t> </a:t>
            </a:r>
            <a:r>
              <a:rPr dirty="0" sz="4800" spc="95"/>
              <a:t>Art</a:t>
            </a:r>
            <a:r>
              <a:rPr dirty="0" sz="4800" spc="150"/>
              <a:t> </a:t>
            </a:r>
            <a:r>
              <a:rPr dirty="0" sz="4800" spc="75"/>
              <a:t>Comparison</a:t>
            </a:r>
            <a:endParaRPr sz="4800"/>
          </a:p>
        </p:txBody>
      </p:sp>
      <p:grpSp>
        <p:nvGrpSpPr>
          <p:cNvPr id="3" name="object 3" descr=""/>
          <p:cNvGrpSpPr/>
          <p:nvPr/>
        </p:nvGrpSpPr>
        <p:grpSpPr>
          <a:xfrm>
            <a:off x="619125" y="1609724"/>
            <a:ext cx="10191750" cy="3990975"/>
            <a:chOff x="619125" y="1609724"/>
            <a:chExt cx="10191750" cy="3990975"/>
          </a:xfrm>
        </p:grpSpPr>
        <p:sp>
          <p:nvSpPr>
            <p:cNvPr id="4" name="object 4" descr=""/>
            <p:cNvSpPr/>
            <p:nvPr/>
          </p:nvSpPr>
          <p:spPr>
            <a:xfrm>
              <a:off x="623887" y="1614487"/>
              <a:ext cx="10182225" cy="3981450"/>
            </a:xfrm>
            <a:custGeom>
              <a:avLst/>
              <a:gdLst/>
              <a:ahLst/>
              <a:cxnLst/>
              <a:rect l="l" t="t" r="r" b="b"/>
              <a:pathLst>
                <a:path w="10182225" h="3981450">
                  <a:moveTo>
                    <a:pt x="0" y="3964062"/>
                  </a:moveTo>
                  <a:lnTo>
                    <a:pt x="0" y="17386"/>
                  </a:lnTo>
                  <a:lnTo>
                    <a:pt x="0" y="15087"/>
                  </a:lnTo>
                  <a:lnTo>
                    <a:pt x="441" y="12865"/>
                  </a:lnTo>
                  <a:lnTo>
                    <a:pt x="1324" y="10731"/>
                  </a:lnTo>
                  <a:lnTo>
                    <a:pt x="2207" y="8597"/>
                  </a:lnTo>
                  <a:lnTo>
                    <a:pt x="3463" y="6718"/>
                  </a:lnTo>
                  <a:lnTo>
                    <a:pt x="5095" y="5092"/>
                  </a:lnTo>
                  <a:lnTo>
                    <a:pt x="6722" y="3467"/>
                  </a:lnTo>
                  <a:lnTo>
                    <a:pt x="8601" y="2209"/>
                  </a:lnTo>
                  <a:lnTo>
                    <a:pt x="10735" y="1320"/>
                  </a:lnTo>
                  <a:lnTo>
                    <a:pt x="12863" y="444"/>
                  </a:lnTo>
                  <a:lnTo>
                    <a:pt x="15081" y="0"/>
                  </a:lnTo>
                  <a:lnTo>
                    <a:pt x="17387" y="0"/>
                  </a:lnTo>
                  <a:lnTo>
                    <a:pt x="10164838" y="0"/>
                  </a:lnTo>
                  <a:lnTo>
                    <a:pt x="10167137" y="0"/>
                  </a:lnTo>
                  <a:lnTo>
                    <a:pt x="10169360" y="444"/>
                  </a:lnTo>
                  <a:lnTo>
                    <a:pt x="10182225" y="15087"/>
                  </a:lnTo>
                  <a:lnTo>
                    <a:pt x="10182225" y="17386"/>
                  </a:lnTo>
                  <a:lnTo>
                    <a:pt x="10182225" y="3964062"/>
                  </a:lnTo>
                  <a:lnTo>
                    <a:pt x="10182225" y="3966364"/>
                  </a:lnTo>
                  <a:lnTo>
                    <a:pt x="10181780" y="3968582"/>
                  </a:lnTo>
                  <a:lnTo>
                    <a:pt x="10164838" y="3981451"/>
                  </a:lnTo>
                  <a:lnTo>
                    <a:pt x="17387" y="3981451"/>
                  </a:lnTo>
                  <a:lnTo>
                    <a:pt x="15081" y="3981446"/>
                  </a:lnTo>
                  <a:lnTo>
                    <a:pt x="12863" y="3981009"/>
                  </a:lnTo>
                  <a:lnTo>
                    <a:pt x="10735" y="3980126"/>
                  </a:lnTo>
                  <a:lnTo>
                    <a:pt x="8601" y="3979242"/>
                  </a:lnTo>
                  <a:lnTo>
                    <a:pt x="6722" y="3977982"/>
                  </a:lnTo>
                  <a:lnTo>
                    <a:pt x="5095" y="3976356"/>
                  </a:lnTo>
                  <a:lnTo>
                    <a:pt x="3463" y="3974724"/>
                  </a:lnTo>
                  <a:lnTo>
                    <a:pt x="2207" y="3972843"/>
                  </a:lnTo>
                  <a:lnTo>
                    <a:pt x="1324" y="3970716"/>
                  </a:lnTo>
                  <a:lnTo>
                    <a:pt x="441" y="3968582"/>
                  </a:lnTo>
                  <a:lnTo>
                    <a:pt x="0" y="3966364"/>
                  </a:lnTo>
                  <a:lnTo>
                    <a:pt x="0" y="396406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8637" y="1619262"/>
              <a:ext cx="10172700" cy="3971925"/>
            </a:xfrm>
            <a:custGeom>
              <a:avLst/>
              <a:gdLst/>
              <a:ahLst/>
              <a:cxnLst/>
              <a:rect l="l" t="t" r="r" b="b"/>
              <a:pathLst>
                <a:path w="10172700" h="3971925">
                  <a:moveTo>
                    <a:pt x="2028825" y="3028950"/>
                  </a:moveTo>
                  <a:lnTo>
                    <a:pt x="0" y="3028950"/>
                  </a:lnTo>
                  <a:lnTo>
                    <a:pt x="0" y="3955885"/>
                  </a:lnTo>
                  <a:lnTo>
                    <a:pt x="2171" y="3961104"/>
                  </a:lnTo>
                  <a:lnTo>
                    <a:pt x="10820" y="3969753"/>
                  </a:lnTo>
                  <a:lnTo>
                    <a:pt x="16040" y="3971925"/>
                  </a:lnTo>
                  <a:lnTo>
                    <a:pt x="2028825" y="3971925"/>
                  </a:lnTo>
                  <a:lnTo>
                    <a:pt x="2028825" y="3028950"/>
                  </a:lnTo>
                  <a:close/>
                </a:path>
                <a:path w="10172700" h="3971925">
                  <a:moveTo>
                    <a:pt x="2028825" y="0"/>
                  </a:moveTo>
                  <a:lnTo>
                    <a:pt x="16040" y="0"/>
                  </a:lnTo>
                  <a:lnTo>
                    <a:pt x="10820" y="2159"/>
                  </a:lnTo>
                  <a:lnTo>
                    <a:pt x="2171" y="10807"/>
                  </a:lnTo>
                  <a:lnTo>
                    <a:pt x="0" y="16040"/>
                  </a:lnTo>
                  <a:lnTo>
                    <a:pt x="0" y="561975"/>
                  </a:lnTo>
                  <a:lnTo>
                    <a:pt x="2028825" y="561975"/>
                  </a:lnTo>
                  <a:lnTo>
                    <a:pt x="2028825" y="0"/>
                  </a:lnTo>
                  <a:close/>
                </a:path>
                <a:path w="10172700" h="3971925">
                  <a:moveTo>
                    <a:pt x="10172700" y="3028950"/>
                  </a:moveTo>
                  <a:lnTo>
                    <a:pt x="8143875" y="3028950"/>
                  </a:lnTo>
                  <a:lnTo>
                    <a:pt x="8143875" y="3971925"/>
                  </a:lnTo>
                  <a:lnTo>
                    <a:pt x="10156673" y="3971925"/>
                  </a:lnTo>
                  <a:lnTo>
                    <a:pt x="10161880" y="3969753"/>
                  </a:lnTo>
                  <a:lnTo>
                    <a:pt x="10170541" y="3961104"/>
                  </a:lnTo>
                  <a:lnTo>
                    <a:pt x="10172700" y="3955885"/>
                  </a:lnTo>
                  <a:lnTo>
                    <a:pt x="10172700" y="3028950"/>
                  </a:lnTo>
                  <a:close/>
                </a:path>
                <a:path w="10172700" h="3971925">
                  <a:moveTo>
                    <a:pt x="10172700" y="16040"/>
                  </a:moveTo>
                  <a:lnTo>
                    <a:pt x="10170541" y="10807"/>
                  </a:lnTo>
                  <a:lnTo>
                    <a:pt x="10161880" y="2159"/>
                  </a:lnTo>
                  <a:lnTo>
                    <a:pt x="10156673" y="0"/>
                  </a:lnTo>
                  <a:lnTo>
                    <a:pt x="8143875" y="0"/>
                  </a:lnTo>
                  <a:lnTo>
                    <a:pt x="8143875" y="561975"/>
                  </a:lnTo>
                  <a:lnTo>
                    <a:pt x="10172700" y="561975"/>
                  </a:lnTo>
                  <a:lnTo>
                    <a:pt x="10172700" y="16040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8637" y="1619262"/>
              <a:ext cx="10172700" cy="561975"/>
            </a:xfrm>
            <a:custGeom>
              <a:avLst/>
              <a:gdLst/>
              <a:ahLst/>
              <a:cxnLst/>
              <a:rect l="l" t="t" r="r" b="b"/>
              <a:pathLst>
                <a:path w="10172700" h="561975">
                  <a:moveTo>
                    <a:pt x="2028825" y="0"/>
                  </a:moveTo>
                  <a:lnTo>
                    <a:pt x="19215" y="0"/>
                  </a:lnTo>
                  <a:lnTo>
                    <a:pt x="16395" y="558"/>
                  </a:lnTo>
                  <a:lnTo>
                    <a:pt x="0" y="19215"/>
                  </a:lnTo>
                  <a:lnTo>
                    <a:pt x="0" y="561975"/>
                  </a:lnTo>
                  <a:lnTo>
                    <a:pt x="2028825" y="561975"/>
                  </a:lnTo>
                  <a:lnTo>
                    <a:pt x="2028825" y="0"/>
                  </a:lnTo>
                  <a:close/>
                </a:path>
                <a:path w="10172700" h="561975">
                  <a:moveTo>
                    <a:pt x="10172700" y="19215"/>
                  </a:moveTo>
                  <a:lnTo>
                    <a:pt x="10153485" y="0"/>
                  </a:lnTo>
                  <a:lnTo>
                    <a:pt x="8143875" y="0"/>
                  </a:lnTo>
                  <a:lnTo>
                    <a:pt x="8143875" y="561975"/>
                  </a:lnTo>
                  <a:lnTo>
                    <a:pt x="10172700" y="561975"/>
                  </a:lnTo>
                  <a:lnTo>
                    <a:pt x="10172700" y="19215"/>
                  </a:lnTo>
                  <a:close/>
                </a:path>
              </a:pathLst>
            </a:custGeom>
            <a:solidFill>
              <a:srgbClr val="5E97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28637" y="4648212"/>
              <a:ext cx="10172700" cy="942975"/>
            </a:xfrm>
            <a:custGeom>
              <a:avLst/>
              <a:gdLst/>
              <a:ahLst/>
              <a:cxnLst/>
              <a:rect l="l" t="t" r="r" b="b"/>
              <a:pathLst>
                <a:path w="10172700" h="942975">
                  <a:moveTo>
                    <a:pt x="2028825" y="0"/>
                  </a:moveTo>
                  <a:lnTo>
                    <a:pt x="0" y="0"/>
                  </a:lnTo>
                  <a:lnTo>
                    <a:pt x="0" y="923759"/>
                  </a:lnTo>
                  <a:lnTo>
                    <a:pt x="19215" y="942975"/>
                  </a:lnTo>
                  <a:lnTo>
                    <a:pt x="2028825" y="942975"/>
                  </a:lnTo>
                  <a:lnTo>
                    <a:pt x="2028825" y="0"/>
                  </a:lnTo>
                  <a:close/>
                </a:path>
                <a:path w="10172700" h="942975">
                  <a:moveTo>
                    <a:pt x="10172700" y="0"/>
                  </a:moveTo>
                  <a:lnTo>
                    <a:pt x="8143875" y="0"/>
                  </a:lnTo>
                  <a:lnTo>
                    <a:pt x="8143875" y="942975"/>
                  </a:lnTo>
                  <a:lnTo>
                    <a:pt x="10153485" y="942975"/>
                  </a:lnTo>
                  <a:lnTo>
                    <a:pt x="10156304" y="942403"/>
                  </a:lnTo>
                  <a:lnTo>
                    <a:pt x="10172700" y="923759"/>
                  </a:lnTo>
                  <a:lnTo>
                    <a:pt x="10172700" y="0"/>
                  </a:lnTo>
                  <a:close/>
                </a:path>
              </a:pathLst>
            </a:custGeom>
            <a:solidFill>
              <a:srgbClr val="AECBF8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628649" y="1619249"/>
          <a:ext cx="10248900" cy="3970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350"/>
                <a:gridCol w="2092325"/>
                <a:gridCol w="2108200"/>
                <a:gridCol w="1896109"/>
                <a:gridCol w="2038350"/>
              </a:tblGrid>
              <a:tr h="5619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100" spc="55" b="1">
                          <a:solidFill>
                            <a:srgbClr val="1F4C8D"/>
                          </a:solidFill>
                          <a:latin typeface="Cambria"/>
                          <a:cs typeface="Cambria"/>
                        </a:rPr>
                        <a:t>Model</a:t>
                      </a:r>
                      <a:r>
                        <a:rPr dirty="0" sz="2100" spc="45" b="1">
                          <a:solidFill>
                            <a:srgbClr val="1F4C8D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00" spc="30" b="1">
                          <a:solidFill>
                            <a:srgbClr val="1F4C8D"/>
                          </a:solidFill>
                          <a:latin typeface="Cambria"/>
                          <a:cs typeface="Cambria"/>
                        </a:rPr>
                        <a:t>Used</a:t>
                      </a:r>
                      <a:endParaRPr sz="2100">
                        <a:latin typeface="Cambria"/>
                        <a:cs typeface="Cambria"/>
                      </a:endParaRPr>
                    </a:p>
                  </a:txBody>
                  <a:tcPr marL="0" marR="0" marB="0" marT="104775"/>
                </a:tc>
                <a:tc>
                  <a:txBody>
                    <a:bodyPr/>
                    <a:lstStyle/>
                    <a:p>
                      <a:pPr algn="ctr" marR="558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100" spc="-10" b="1">
                          <a:solidFill>
                            <a:srgbClr val="1F4C8D"/>
                          </a:solidFill>
                          <a:latin typeface="Cambria"/>
                          <a:cs typeface="Cambria"/>
                        </a:rPr>
                        <a:t>Encoder</a:t>
                      </a:r>
                      <a:endParaRPr sz="2100">
                        <a:latin typeface="Cambria"/>
                        <a:cs typeface="Cambria"/>
                      </a:endParaRPr>
                    </a:p>
                  </a:txBody>
                  <a:tcPr marL="0" marR="0" marB="0" marT="104775">
                    <a:solidFill>
                      <a:srgbClr val="5E97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796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100" spc="-10" b="1">
                          <a:solidFill>
                            <a:srgbClr val="1F4C8D"/>
                          </a:solidFill>
                          <a:latin typeface="Cambria"/>
                          <a:cs typeface="Cambria"/>
                        </a:rPr>
                        <a:t>Decoder</a:t>
                      </a:r>
                      <a:endParaRPr sz="2100">
                        <a:latin typeface="Cambria"/>
                        <a:cs typeface="Cambria"/>
                      </a:endParaRPr>
                    </a:p>
                  </a:txBody>
                  <a:tcPr marL="0" marR="0" marB="0" marT="104775">
                    <a:solidFill>
                      <a:srgbClr val="5E97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2382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100" spc="70" b="1">
                          <a:solidFill>
                            <a:srgbClr val="1F4C8D"/>
                          </a:solidFill>
                          <a:latin typeface="Cambria"/>
                          <a:cs typeface="Cambria"/>
                        </a:rPr>
                        <a:t>DSC</a:t>
                      </a:r>
                      <a:endParaRPr sz="2100">
                        <a:latin typeface="Cambria"/>
                        <a:cs typeface="Cambria"/>
                      </a:endParaRPr>
                    </a:p>
                  </a:txBody>
                  <a:tcPr marL="0" marR="0" marB="0" marT="104775">
                    <a:solidFill>
                      <a:srgbClr val="5E97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100" spc="-20" b="1">
                          <a:solidFill>
                            <a:srgbClr val="1F4C8D"/>
                          </a:solidFill>
                          <a:latin typeface="Cambria"/>
                          <a:cs typeface="Cambria"/>
                        </a:rPr>
                        <a:t>Year</a:t>
                      </a:r>
                      <a:endParaRPr sz="2100">
                        <a:latin typeface="Cambria"/>
                        <a:cs typeface="Cambria"/>
                      </a:endParaRPr>
                    </a:p>
                  </a:txBody>
                  <a:tcPr marL="0" marR="0" marB="0" marT="104775"/>
                </a:tc>
              </a:tr>
              <a:tr h="4667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750" spc="-10" b="1">
                          <a:latin typeface="Roboto"/>
                          <a:cs typeface="Roboto"/>
                        </a:rPr>
                        <a:t>PTXSegNet-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3970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588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750" spc="-10" b="1">
                          <a:latin typeface="Roboto"/>
                          <a:cs typeface="Roboto"/>
                        </a:rPr>
                        <a:t>Pretrained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3970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859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750" spc="-10" b="1">
                          <a:latin typeface="Roboto"/>
                          <a:cs typeface="Roboto"/>
                        </a:rPr>
                        <a:t>PTXSeg-</a:t>
                      </a:r>
                      <a:r>
                        <a:rPr dirty="0" sz="1750" spc="-25" b="1">
                          <a:latin typeface="Roboto"/>
                          <a:cs typeface="Roboto"/>
                        </a:rPr>
                        <a:t>Net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3970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23189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750" spc="-10" b="1">
                          <a:latin typeface="Roboto"/>
                          <a:cs typeface="Roboto"/>
                        </a:rPr>
                        <a:t>0.9124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3970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750" spc="-20" b="1">
                          <a:solidFill>
                            <a:srgbClr val="262424"/>
                          </a:solidFill>
                          <a:latin typeface="Roboto"/>
                          <a:cs typeface="Roboto"/>
                        </a:rPr>
                        <a:t>2025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39700">
                    <a:solidFill>
                      <a:srgbClr val="AECBF8"/>
                    </a:solidFill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750" spc="-10" b="1">
                          <a:latin typeface="Roboto"/>
                          <a:cs typeface="Roboto"/>
                        </a:rPr>
                        <a:t>HighRes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3429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65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750" spc="-10" b="1">
                          <a:latin typeface="Roboto"/>
                          <a:cs typeface="Roboto"/>
                        </a:rPr>
                        <a:t>Autoencoder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3429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ECBF8"/>
                    </a:solidFill>
                  </a:tcPr>
                </a:tc>
              </a:tr>
              <a:tr h="585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20">
                          <a:latin typeface="Roboto"/>
                          <a:cs typeface="Roboto"/>
                        </a:rPr>
                        <a:t>Vanilla</a:t>
                      </a:r>
                      <a:r>
                        <a:rPr dirty="0" sz="1750" spc="-45"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750" spc="-20">
                          <a:latin typeface="Roboto"/>
                          <a:cs typeface="Roboto"/>
                        </a:rPr>
                        <a:t>Unet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588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10">
                          <a:latin typeface="Roboto"/>
                          <a:cs typeface="Roboto"/>
                        </a:rPr>
                        <a:t>ResNet34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859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200">
                          <a:latin typeface="Roboto"/>
                          <a:cs typeface="Roboto"/>
                        </a:rPr>
                        <a:t>U-</a:t>
                      </a:r>
                      <a:r>
                        <a:rPr dirty="0" sz="1750" spc="-25">
                          <a:latin typeface="Roboto"/>
                          <a:cs typeface="Roboto"/>
                        </a:rPr>
                        <a:t>Net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238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10">
                          <a:latin typeface="Roboto"/>
                          <a:cs typeface="Roboto"/>
                        </a:rPr>
                        <a:t>0.7950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20">
                          <a:solidFill>
                            <a:srgbClr val="262424"/>
                          </a:solidFill>
                          <a:latin typeface="Roboto"/>
                          <a:cs typeface="Roboto"/>
                        </a:rPr>
                        <a:t>2024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>
                    <a:solidFill>
                      <a:srgbClr val="AECBF8"/>
                    </a:solidFill>
                  </a:tcPr>
                </a:tc>
              </a:tr>
              <a:tr h="9378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750" spc="-90">
                          <a:latin typeface="Roboto"/>
                          <a:cs typeface="Roboto"/>
                        </a:rPr>
                        <a:t>UNet-R50-</a:t>
                      </a:r>
                      <a:r>
                        <a:rPr dirty="0" sz="1750" spc="-10">
                          <a:latin typeface="Roboto"/>
                          <a:cs typeface="Roboto"/>
                        </a:rPr>
                        <a:t>1024-</a:t>
                      </a:r>
                      <a:endParaRPr sz="1750">
                        <a:latin typeface="Roboto"/>
                        <a:cs typeface="Robo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750" spc="-10">
                          <a:latin typeface="Roboto"/>
                          <a:cs typeface="Roboto"/>
                        </a:rPr>
                        <a:t>Focal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859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58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750" spc="-10">
                          <a:latin typeface="Roboto"/>
                          <a:cs typeface="Roboto"/>
                        </a:rPr>
                        <a:t>ResNet50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859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859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750" spc="-200">
                          <a:latin typeface="Roboto"/>
                          <a:cs typeface="Roboto"/>
                        </a:rPr>
                        <a:t>U-</a:t>
                      </a:r>
                      <a:r>
                        <a:rPr dirty="0" sz="1750" spc="-25">
                          <a:latin typeface="Roboto"/>
                          <a:cs typeface="Roboto"/>
                        </a:rPr>
                        <a:t>Net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859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2382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750" spc="-10">
                          <a:latin typeface="Roboto"/>
                          <a:cs typeface="Roboto"/>
                        </a:rPr>
                        <a:t>0.8400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859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750" spc="-20">
                          <a:solidFill>
                            <a:srgbClr val="262424"/>
                          </a:solidFill>
                          <a:latin typeface="Roboto"/>
                          <a:cs typeface="Roboto"/>
                        </a:rPr>
                        <a:t>2021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8590">
                    <a:solidFill>
                      <a:srgbClr val="AECBF8"/>
                    </a:solidFill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70">
                          <a:latin typeface="Roboto"/>
                          <a:cs typeface="Roboto"/>
                        </a:rPr>
                        <a:t>UNet-</a:t>
                      </a:r>
                      <a:r>
                        <a:rPr dirty="0" sz="1750" spc="-10">
                          <a:latin typeface="Roboto"/>
                          <a:cs typeface="Roboto"/>
                        </a:rPr>
                        <a:t>EffNetB4-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/>
                </a:tc>
                <a:tc>
                  <a:txBody>
                    <a:bodyPr/>
                    <a:lstStyle/>
                    <a:p>
                      <a:pPr algn="ctr" marR="5588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35">
                          <a:latin typeface="Roboto"/>
                          <a:cs typeface="Roboto"/>
                        </a:rPr>
                        <a:t>EfficientNet-</a:t>
                      </a:r>
                      <a:r>
                        <a:rPr dirty="0" sz="1750" spc="-25">
                          <a:latin typeface="Roboto"/>
                          <a:cs typeface="Roboto"/>
                        </a:rPr>
                        <a:t>B4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859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200">
                          <a:latin typeface="Roboto"/>
                          <a:cs typeface="Roboto"/>
                        </a:rPr>
                        <a:t>U-</a:t>
                      </a:r>
                      <a:r>
                        <a:rPr dirty="0" sz="1750" spc="-25">
                          <a:latin typeface="Roboto"/>
                          <a:cs typeface="Roboto"/>
                        </a:rPr>
                        <a:t>Net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238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10">
                          <a:latin typeface="Roboto"/>
                          <a:cs typeface="Roboto"/>
                        </a:rPr>
                        <a:t>0.8547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750" spc="-20">
                          <a:solidFill>
                            <a:srgbClr val="262424"/>
                          </a:solidFill>
                          <a:latin typeface="Roboto"/>
                          <a:cs typeface="Roboto"/>
                        </a:rPr>
                        <a:t>2021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143510"/>
                </a:tc>
              </a:tr>
              <a:tr h="47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750" spc="-65">
                          <a:latin typeface="Roboto"/>
                          <a:cs typeface="Roboto"/>
                        </a:rPr>
                        <a:t>1024-</a:t>
                      </a:r>
                      <a:r>
                        <a:rPr dirty="0" sz="1750" spc="-10">
                          <a:latin typeface="Roboto"/>
                          <a:cs typeface="Roboto"/>
                        </a:rPr>
                        <a:t>Focal</a:t>
                      </a:r>
                      <a:endParaRPr sz="1750">
                        <a:latin typeface="Roboto"/>
                        <a:cs typeface="Roboto"/>
                      </a:endParaRPr>
                    </a:p>
                  </a:txBody>
                  <a:tcPr marL="0" marR="0" marB="0" marT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ECB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9" name="object 9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Performance</a:t>
            </a:r>
            <a:r>
              <a:rPr dirty="0" spc="155"/>
              <a:t> </a:t>
            </a:r>
            <a:r>
              <a:rPr dirty="0" spc="100"/>
              <a:t>Analysis</a:t>
            </a:r>
            <a:r>
              <a:rPr dirty="0" spc="150"/>
              <a:t> </a:t>
            </a:r>
            <a:r>
              <a:rPr dirty="0" spc="90"/>
              <a:t>by</a:t>
            </a:r>
            <a:r>
              <a:rPr dirty="0" spc="155"/>
              <a:t> </a:t>
            </a:r>
            <a:r>
              <a:rPr dirty="0" spc="70"/>
              <a:t>Model</a:t>
            </a:r>
            <a:r>
              <a:rPr dirty="0" spc="160"/>
              <a:t> </a:t>
            </a:r>
            <a:r>
              <a:rPr dirty="0" spc="35"/>
              <a:t>Category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38175" y="22193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38175" y="24955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7717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30479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9719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42481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8175" y="45243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38175" y="54387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9"/>
                </a:lnTo>
                <a:lnTo>
                  <a:pt x="0" y="20651"/>
                </a:lnTo>
                <a:lnTo>
                  <a:pt x="0" y="26967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67"/>
                </a:lnTo>
                <a:lnTo>
                  <a:pt x="47625" y="23812"/>
                </a:lnTo>
                <a:lnTo>
                  <a:pt x="47625" y="20651"/>
                </a:lnTo>
                <a:lnTo>
                  <a:pt x="30008" y="599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38175" y="571500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9"/>
                </a:lnTo>
                <a:lnTo>
                  <a:pt x="0" y="20651"/>
                </a:lnTo>
                <a:lnTo>
                  <a:pt x="0" y="26967"/>
                </a:lnTo>
                <a:lnTo>
                  <a:pt x="20652" y="47619"/>
                </a:lnTo>
                <a:lnTo>
                  <a:pt x="26972" y="47619"/>
                </a:lnTo>
                <a:lnTo>
                  <a:pt x="47625" y="26967"/>
                </a:lnTo>
                <a:lnTo>
                  <a:pt x="47625" y="23812"/>
                </a:lnTo>
                <a:lnTo>
                  <a:pt x="47625" y="20651"/>
                </a:lnTo>
                <a:lnTo>
                  <a:pt x="30008" y="599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07466" y="1641601"/>
            <a:ext cx="5598160" cy="4181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Baseline</a:t>
            </a:r>
            <a:r>
              <a:rPr dirty="0" sz="1650" spc="27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Architectures</a:t>
            </a:r>
            <a:r>
              <a:rPr dirty="0" sz="1650" spc="28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(U-Net,</a:t>
            </a:r>
            <a:r>
              <a:rPr dirty="0" sz="1650" spc="28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130" b="1">
                <a:solidFill>
                  <a:srgbClr val="3157B7"/>
                </a:solidFill>
                <a:latin typeface="Cambria"/>
                <a:cs typeface="Cambria"/>
              </a:rPr>
              <a:t>U-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Net++,</a:t>
            </a:r>
            <a:r>
              <a:rPr dirty="0" sz="1650" spc="28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95" b="1">
                <a:solidFill>
                  <a:srgbClr val="3157B7"/>
                </a:solidFill>
                <a:latin typeface="Cambria"/>
                <a:cs typeface="Cambria"/>
              </a:rPr>
              <a:t>nnU-</a:t>
            </a:r>
            <a:r>
              <a:rPr dirty="0" sz="1650" spc="-20" b="1">
                <a:solidFill>
                  <a:srgbClr val="3157B7"/>
                </a:solidFill>
                <a:latin typeface="Cambria"/>
                <a:cs typeface="Cambria"/>
              </a:rPr>
              <a:t>Net)</a:t>
            </a:r>
            <a:endParaRPr sz="1650">
              <a:latin typeface="Cambria"/>
              <a:cs typeface="Cambria"/>
            </a:endParaRPr>
          </a:p>
          <a:p>
            <a:pPr marL="239395" marR="290830">
              <a:lnSpc>
                <a:spcPct val="164800"/>
              </a:lnSpc>
              <a:spcBef>
                <a:spcPts val="1010"/>
              </a:spcBef>
            </a:pP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Strong,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consistent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performance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across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all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metrics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(Dice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&gt;0.84,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specificity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&gt;0.97). </a:t>
            </a:r>
            <a:r>
              <a:rPr dirty="0" sz="1100" spc="-125">
                <a:solidFill>
                  <a:srgbClr val="15203F"/>
                </a:solidFill>
                <a:latin typeface="Roboto"/>
                <a:cs typeface="Roboto"/>
              </a:rPr>
              <a:t>U-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Net++: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Best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Dice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(0.8561)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strong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recall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(0.7069).</a:t>
            </a:r>
            <a:endParaRPr sz="1100">
              <a:latin typeface="Roboto"/>
              <a:cs typeface="Roboto"/>
            </a:endParaRPr>
          </a:p>
          <a:p>
            <a:pPr marL="239395">
              <a:lnSpc>
                <a:spcPct val="100000"/>
              </a:lnSpc>
              <a:spcBef>
                <a:spcPts val="855"/>
              </a:spcBef>
            </a:pPr>
            <a:r>
              <a:rPr dirty="0" sz="1100" spc="-75">
                <a:solidFill>
                  <a:srgbClr val="15203F"/>
                </a:solidFill>
                <a:latin typeface="Roboto"/>
                <a:cs typeface="Roboto"/>
              </a:rPr>
              <a:t>nnU-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Net: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Highest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sensitivity</a:t>
            </a:r>
            <a:r>
              <a:rPr dirty="0" sz="11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lowest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false</a:t>
            </a:r>
            <a:r>
              <a:rPr dirty="0" sz="11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negatives.</a:t>
            </a:r>
            <a:endParaRPr sz="1100">
              <a:latin typeface="Roboto"/>
              <a:cs typeface="Roboto"/>
            </a:endParaRPr>
          </a:p>
          <a:p>
            <a:pPr marL="239395">
              <a:lnSpc>
                <a:spcPct val="100000"/>
              </a:lnSpc>
              <a:spcBef>
                <a:spcPts val="855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Reliable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clinical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decision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support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accurate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boundary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segmentation.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85" b="1">
                <a:solidFill>
                  <a:srgbClr val="3157B7"/>
                </a:solidFill>
                <a:latin typeface="Cambria"/>
                <a:cs typeface="Cambria"/>
              </a:rPr>
              <a:t>PTXSegNet-</a:t>
            </a:r>
            <a:r>
              <a:rPr dirty="0" sz="1650" spc="45" b="1">
                <a:solidFill>
                  <a:srgbClr val="3157B7"/>
                </a:solidFill>
                <a:latin typeface="Cambria"/>
                <a:cs typeface="Cambria"/>
              </a:rPr>
              <a:t>HighRes</a:t>
            </a:r>
            <a:endParaRPr sz="16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Cambria"/>
              <a:cs typeface="Cambria"/>
            </a:endParaRPr>
          </a:p>
          <a:p>
            <a:pPr marL="239395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Perfect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case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detection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(100%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recall)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but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poor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Dice</a:t>
            </a:r>
            <a:r>
              <a:rPr dirty="0" sz="11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(0.4156).</a:t>
            </a:r>
            <a:endParaRPr sz="1100">
              <a:latin typeface="Roboto"/>
              <a:cs typeface="Roboto"/>
            </a:endParaRPr>
          </a:p>
          <a:p>
            <a:pPr marL="239395" marR="695325">
              <a:lnSpc>
                <a:spcPct val="164800"/>
              </a:lnSpc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Detects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presence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reliably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but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struggles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precise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boundary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localization.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Useful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screening,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not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detailed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quantification.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45" b="1">
                <a:solidFill>
                  <a:srgbClr val="3157B7"/>
                </a:solidFill>
                <a:latin typeface="Cambria"/>
                <a:cs typeface="Cambria"/>
              </a:rPr>
              <a:t>Lightweight</a:t>
            </a:r>
            <a:r>
              <a:rPr dirty="0" sz="1650" spc="11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55" b="1">
                <a:solidFill>
                  <a:srgbClr val="3157B7"/>
                </a:solidFill>
                <a:latin typeface="Cambria"/>
                <a:cs typeface="Cambria"/>
              </a:rPr>
              <a:t>Model</a:t>
            </a:r>
            <a:r>
              <a:rPr dirty="0" sz="1650" spc="12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650" spc="55" b="1">
                <a:solidFill>
                  <a:srgbClr val="3157B7"/>
                </a:solidFill>
                <a:latin typeface="Cambria"/>
                <a:cs typeface="Cambria"/>
              </a:rPr>
              <a:t>(EffNet-</a:t>
            </a:r>
            <a:r>
              <a:rPr dirty="0" sz="1650" b="1">
                <a:solidFill>
                  <a:srgbClr val="3157B7"/>
                </a:solidFill>
                <a:latin typeface="Cambria"/>
                <a:cs typeface="Cambria"/>
              </a:rPr>
              <a:t>B0-</a:t>
            </a:r>
            <a:r>
              <a:rPr dirty="0" sz="1650" spc="-20" b="1">
                <a:solidFill>
                  <a:srgbClr val="3157B7"/>
                </a:solidFill>
                <a:latin typeface="Cambria"/>
                <a:cs typeface="Cambria"/>
              </a:rPr>
              <a:t>256)</a:t>
            </a:r>
            <a:endParaRPr sz="1650">
              <a:latin typeface="Cambria"/>
              <a:cs typeface="Cambria"/>
            </a:endParaRPr>
          </a:p>
          <a:p>
            <a:pPr marL="239395" marR="5080">
              <a:lnSpc>
                <a:spcPct val="164800"/>
              </a:lnSpc>
              <a:spcBef>
                <a:spcPts val="1015"/>
              </a:spcBef>
            </a:pP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High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sensitivity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(0.9448)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but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very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low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specificity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(0.3161)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500" spc="750">
                <a:solidFill>
                  <a:srgbClr val="15203F"/>
                </a:solidFill>
                <a:latin typeface="Times New Roman"/>
                <a:cs typeface="Times New Roman"/>
              </a:rPr>
              <a:t>³</a:t>
            </a:r>
            <a:r>
              <a:rPr dirty="0" sz="500" spc="130">
                <a:solidFill>
                  <a:srgbClr val="15203F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too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many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false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positives.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Not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suitable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clinical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deployment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despite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good</a:t>
            </a:r>
            <a:r>
              <a:rPr dirty="0" sz="11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detection</a:t>
            </a:r>
            <a:r>
              <a:rPr dirty="0" sz="11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capability.</a:t>
            </a:r>
            <a:endParaRPr sz="1100">
              <a:latin typeface="Roboto"/>
              <a:cs typeface="Roboto"/>
            </a:endParaRPr>
          </a:p>
        </p:txBody>
      </p:sp>
      <p:pic>
        <p:nvPicPr>
          <p:cNvPr id="13" name="object 13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50"/>
              <a:t>Conclusion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57225" y="14001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57225" y="20288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7225" y="23812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57225" y="27241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7225" y="42672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57225" y="46101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57225" y="49530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57225" y="530542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07466" y="1213358"/>
            <a:ext cx="10168255" cy="421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5910" marR="5080">
              <a:lnSpc>
                <a:spcPct val="133900"/>
              </a:lnSpc>
              <a:spcBef>
                <a:spcPts val="100"/>
              </a:spcBef>
            </a:pPr>
            <a:r>
              <a:rPr dirty="0" sz="1400" spc="-160">
                <a:solidFill>
                  <a:srgbClr val="15203F"/>
                </a:solidFill>
                <a:latin typeface="Roboto"/>
                <a:cs typeface="Roboto"/>
              </a:rPr>
              <a:t>U-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Net,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60">
                <a:solidFill>
                  <a:srgbClr val="15203F"/>
                </a:solidFill>
                <a:latin typeface="Roboto"/>
                <a:cs typeface="Roboto"/>
              </a:rPr>
              <a:t>U-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Net++,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0">
                <a:solidFill>
                  <a:srgbClr val="15203F"/>
                </a:solidFill>
                <a:latin typeface="Roboto"/>
                <a:cs typeface="Roboto"/>
              </a:rPr>
              <a:t>nnU-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Net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demonstrated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clinically</a:t>
            </a:r>
            <a:r>
              <a:rPr dirty="0" sz="1400" spc="-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reliable</a:t>
            </a:r>
            <a:r>
              <a:rPr dirty="0" sz="140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performance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achieving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Dice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scores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&gt;</a:t>
            </a:r>
            <a:r>
              <a:rPr dirty="0" sz="1400" spc="-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0.84</a:t>
            </a:r>
            <a:r>
              <a:rPr dirty="0" sz="1400" spc="-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strong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sensitivity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4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detection.</a:t>
            </a:r>
            <a:endParaRPr sz="1400">
              <a:latin typeface="Roboto"/>
              <a:cs typeface="Roboto"/>
            </a:endParaRPr>
          </a:p>
          <a:p>
            <a:pPr marL="295910" marR="676910">
              <a:lnSpc>
                <a:spcPts val="2780"/>
              </a:lnSpc>
              <a:spcBef>
                <a:spcPts val="195"/>
              </a:spcBef>
            </a:pPr>
            <a:r>
              <a:rPr dirty="0" sz="1400" spc="-70" b="1">
                <a:solidFill>
                  <a:srgbClr val="15203F"/>
                </a:solidFill>
                <a:latin typeface="Roboto"/>
                <a:cs typeface="Roboto"/>
              </a:rPr>
              <a:t>U-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Net++</a:t>
            </a:r>
            <a:r>
              <a:rPr dirty="0" sz="1400" spc="-5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proved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be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best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overall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model,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while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45" b="1">
                <a:solidFill>
                  <a:srgbClr val="15203F"/>
                </a:solidFill>
                <a:latin typeface="Roboto"/>
                <a:cs typeface="Roboto"/>
              </a:rPr>
              <a:t>nnU-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Net</a:t>
            </a:r>
            <a:r>
              <a:rPr dirty="0" sz="1400" spc="-5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provided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highest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recall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fewest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missed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cases.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system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successfully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enables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severity</a:t>
            </a:r>
            <a:r>
              <a:rPr dirty="0" sz="140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class</a:t>
            </a:r>
            <a:r>
              <a:rPr dirty="0" sz="140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detection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supporting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clinical 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decision-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making.</a:t>
            </a:r>
            <a:endParaRPr sz="1400">
              <a:latin typeface="Roboto"/>
              <a:cs typeface="Roboto"/>
            </a:endParaRPr>
          </a:p>
          <a:p>
            <a:pPr marL="295910" marR="633095">
              <a:lnSpc>
                <a:spcPct val="133900"/>
              </a:lnSpc>
              <a:spcBef>
                <a:spcPts val="170"/>
              </a:spcBef>
            </a:pP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Failure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modes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60">
                <a:solidFill>
                  <a:srgbClr val="15203F"/>
                </a:solidFill>
                <a:latin typeface="Roboto"/>
                <a:cs typeface="Roboto"/>
              </a:rPr>
              <a:t>focal-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loss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models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PTXSegNet-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HighRes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highlight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importance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robust</a:t>
            </a:r>
            <a:r>
              <a:rPr dirty="0" sz="1400" spc="-4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validation,</a:t>
            </a:r>
            <a:r>
              <a:rPr dirty="0" sz="1400" spc="-4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stable</a:t>
            </a:r>
            <a:r>
              <a:rPr dirty="0" sz="1400" spc="-4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 b="1">
                <a:solidFill>
                  <a:srgbClr val="15203F"/>
                </a:solidFill>
                <a:latin typeface="Roboto"/>
                <a:cs typeface="Roboto"/>
              </a:rPr>
              <a:t>loss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functions,</a:t>
            </a:r>
            <a:r>
              <a:rPr dirty="0" sz="140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40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careful</a:t>
            </a:r>
            <a:r>
              <a:rPr dirty="0" sz="140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architectural</a:t>
            </a:r>
            <a:r>
              <a:rPr dirty="0" sz="140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design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.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3157B7"/>
                </a:solidFill>
                <a:latin typeface="Cambria"/>
                <a:cs typeface="Cambria"/>
              </a:rPr>
              <a:t>Future</a:t>
            </a:r>
            <a:r>
              <a:rPr dirty="0" sz="2800" spc="11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2800" spc="-10" b="1">
                <a:solidFill>
                  <a:srgbClr val="3157B7"/>
                </a:solidFill>
                <a:latin typeface="Cambria"/>
                <a:cs typeface="Cambria"/>
              </a:rPr>
              <a:t>Goals</a:t>
            </a:r>
            <a:endParaRPr sz="2800">
              <a:latin typeface="Cambria"/>
              <a:cs typeface="Cambria"/>
            </a:endParaRPr>
          </a:p>
          <a:p>
            <a:pPr marL="295910" marR="2456815">
              <a:lnSpc>
                <a:spcPct val="160700"/>
              </a:lnSpc>
              <a:spcBef>
                <a:spcPts val="1370"/>
              </a:spcBef>
            </a:pP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Reduce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false</a:t>
            </a:r>
            <a:r>
              <a:rPr dirty="0" sz="1400" spc="-4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negatives</a:t>
            </a:r>
            <a:r>
              <a:rPr dirty="0" sz="1400" spc="-4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through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improved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loss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functions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sensitivity-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focused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architectures.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Perform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35" b="1">
                <a:solidFill>
                  <a:srgbClr val="15203F"/>
                </a:solidFill>
                <a:latin typeface="Roboto"/>
                <a:cs typeface="Roboto"/>
              </a:rPr>
              <a:t>multi-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center</a:t>
            </a:r>
            <a:r>
              <a:rPr dirty="0" sz="140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external</a:t>
            </a:r>
            <a:r>
              <a:rPr dirty="0" sz="140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validation</a:t>
            </a:r>
            <a:r>
              <a:rPr dirty="0" sz="140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 ensure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generalizability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 across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institutions.</a:t>
            </a:r>
            <a:endParaRPr sz="1400">
              <a:latin typeface="Roboto"/>
              <a:cs typeface="Roboto"/>
            </a:endParaRPr>
          </a:p>
          <a:p>
            <a:pPr marL="295910" marR="1188085">
              <a:lnSpc>
                <a:spcPts val="2780"/>
              </a:lnSpc>
              <a:spcBef>
                <a:spcPts val="15"/>
              </a:spcBef>
            </a:pP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Develop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85">
                <a:solidFill>
                  <a:srgbClr val="15203F"/>
                </a:solidFill>
                <a:latin typeface="Roboto"/>
                <a:cs typeface="Roboto"/>
              </a:rPr>
              <a:t>end-</a:t>
            </a:r>
            <a:r>
              <a:rPr dirty="0" sz="1400" spc="-105">
                <a:solidFill>
                  <a:srgbClr val="15203F"/>
                </a:solidFill>
                <a:latin typeface="Roboto"/>
                <a:cs typeface="Roboto"/>
              </a:rPr>
              <a:t>to-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end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workflow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integration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PACS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75">
                <a:solidFill>
                  <a:srgbClr val="15203F"/>
                </a:solidFill>
                <a:latin typeface="Roboto"/>
                <a:cs typeface="Roboto"/>
              </a:rPr>
              <a:t>real-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time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deployment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features,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regulatory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compliance. Conduct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15203F"/>
                </a:solidFill>
                <a:latin typeface="Roboto"/>
                <a:cs typeface="Roboto"/>
              </a:rPr>
              <a:t>prospective</a:t>
            </a:r>
            <a:r>
              <a:rPr dirty="0" sz="1400" spc="-5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clinical</a:t>
            </a:r>
            <a:r>
              <a:rPr dirty="0" sz="1400" spc="-5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b="1">
                <a:solidFill>
                  <a:srgbClr val="15203F"/>
                </a:solidFill>
                <a:latin typeface="Roboto"/>
                <a:cs typeface="Roboto"/>
              </a:rPr>
              <a:t>trials</a:t>
            </a:r>
            <a:r>
              <a:rPr dirty="0" sz="1400" spc="-5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evaluate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75">
                <a:solidFill>
                  <a:srgbClr val="15203F"/>
                </a:solidFill>
                <a:latin typeface="Roboto"/>
                <a:cs typeface="Roboto"/>
              </a:rPr>
              <a:t>real-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world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safety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40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effectiveness.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12" name="object 12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66" y="486886"/>
            <a:ext cx="2720340" cy="6489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100" spc="160" b="0">
                <a:latin typeface="Cambria"/>
                <a:cs typeface="Cambria"/>
              </a:rPr>
              <a:t>References</a:t>
            </a:r>
            <a:endParaRPr sz="41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66750" y="15620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66750" y="19240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66750" y="22764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66750" y="26288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66750" y="29813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66750" y="33337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66750" y="39909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66750" y="46482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66750" y="50006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66750" y="535305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08695" y="1311976"/>
            <a:ext cx="9878695" cy="4483100"/>
          </a:xfrm>
          <a:prstGeom prst="rect">
            <a:avLst/>
          </a:prstGeom>
        </p:spPr>
        <p:txBody>
          <a:bodyPr wrap="square" lIns="0" tIns="1454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Khalid,</a:t>
            </a:r>
            <a:r>
              <a:rPr dirty="0" sz="14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S.,</a:t>
            </a:r>
            <a:r>
              <a:rPr dirty="0" sz="14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et</a:t>
            </a:r>
            <a:r>
              <a:rPr dirty="0" sz="14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al.</a:t>
            </a:r>
            <a:r>
              <a:rPr dirty="0" sz="14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(2022).</a:t>
            </a:r>
            <a:r>
              <a:rPr dirty="0" sz="14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Pneumothorax</a:t>
            </a:r>
            <a:r>
              <a:rPr dirty="0" u="sng" sz="1500" spc="-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Se</a:t>
            </a:r>
            <a:r>
              <a:rPr dirty="0" sz="1500" spc="-20" b="1">
                <a:solidFill>
                  <a:srgbClr val="3157B7"/>
                </a:solidFill>
                <a:latin typeface="Roboto"/>
                <a:cs typeface="Roboto"/>
                <a:hlinkClick r:id="rId2"/>
              </a:rPr>
              <a:t>g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mentation</a:t>
            </a:r>
            <a:r>
              <a:rPr dirty="0" u="sng" sz="1500" spc="-3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from</a:t>
            </a:r>
            <a:r>
              <a:rPr dirty="0" u="sng" sz="1500" spc="-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Chest</a:t>
            </a:r>
            <a:r>
              <a:rPr dirty="0" u="sng" sz="1500" spc="-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 </a:t>
            </a:r>
            <a:r>
              <a:rPr dirty="0" u="sng" sz="1500" spc="-9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X-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Rays</a:t>
            </a:r>
            <a:r>
              <a:rPr dirty="0" u="sng" sz="1500" spc="-3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Using </a:t>
            </a:r>
            <a:r>
              <a:rPr dirty="0" u="sng" sz="1500" spc="-7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U-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Net</a:t>
            </a:r>
            <a:r>
              <a:rPr dirty="0" u="sng" sz="1500" spc="-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/</a:t>
            </a:r>
            <a:r>
              <a:rPr dirty="0" u="sng" sz="1500" spc="-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 </a:t>
            </a:r>
            <a:r>
              <a:rPr dirty="0" u="sng" sz="1500" spc="-7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U-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Net++</a:t>
            </a:r>
            <a:r>
              <a:rPr dirty="0" u="sng" sz="1500" spc="-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Architectures</a:t>
            </a:r>
            <a:r>
              <a:rPr dirty="0" u="sng" sz="145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2"/>
              </a:rPr>
              <a:t>.</a:t>
            </a:r>
            <a:endParaRPr sz="1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Zhan,</a:t>
            </a:r>
            <a:r>
              <a:rPr dirty="0" sz="14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X.,</a:t>
            </a:r>
            <a:r>
              <a:rPr dirty="0" sz="14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et</a:t>
            </a:r>
            <a:r>
              <a:rPr dirty="0" sz="14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al.</a:t>
            </a:r>
            <a:r>
              <a:rPr dirty="0" sz="14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(2022).</a:t>
            </a:r>
            <a:r>
              <a:rPr dirty="0" sz="14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Pneumothorax Se</a:t>
            </a:r>
            <a:r>
              <a:rPr dirty="0" sz="1500" spc="-20" b="1">
                <a:solidFill>
                  <a:srgbClr val="3157B7"/>
                </a:solidFill>
                <a:latin typeface="Roboto"/>
                <a:cs typeface="Roboto"/>
                <a:hlinkClick r:id="rId3"/>
              </a:rPr>
              <a:t>g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mentation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of</a:t>
            </a:r>
            <a:r>
              <a:rPr dirty="0" u="sng" sz="1500" spc="-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Chest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 </a:t>
            </a:r>
            <a:r>
              <a:rPr dirty="0" u="sng" sz="1500" spc="-9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X-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rays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using</a:t>
            </a:r>
            <a:r>
              <a:rPr dirty="0" u="sng" sz="1500" spc="-5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Improved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UNet++</a:t>
            </a:r>
            <a:r>
              <a:rPr dirty="0" u="sng" sz="145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3"/>
              </a:rPr>
              <a:t>.</a:t>
            </a:r>
            <a:endParaRPr sz="1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Rahman,</a:t>
            </a:r>
            <a:r>
              <a:rPr dirty="0" sz="14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M.,</a:t>
            </a:r>
            <a:r>
              <a:rPr dirty="0" sz="14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et</a:t>
            </a:r>
            <a:r>
              <a:rPr dirty="0" sz="14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al.</a:t>
            </a:r>
            <a:r>
              <a:rPr dirty="0" sz="14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(2021).</a:t>
            </a:r>
            <a:r>
              <a:rPr dirty="0" sz="14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Chest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spc="-9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X-</a:t>
            </a:r>
            <a:r>
              <a:rPr dirty="0" u="sng" sz="1500" spc="-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ray</a:t>
            </a:r>
            <a:r>
              <a:rPr dirty="0" u="sng" sz="1500" spc="1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Pneumothorax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Se</a:t>
            </a:r>
            <a:r>
              <a:rPr dirty="0" sz="1500" spc="-20" b="1">
                <a:solidFill>
                  <a:srgbClr val="3157B7"/>
                </a:solidFill>
                <a:latin typeface="Roboto"/>
                <a:cs typeface="Roboto"/>
                <a:hlinkClick r:id="rId4"/>
              </a:rPr>
              <a:t>g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mentation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using</a:t>
            </a:r>
            <a:r>
              <a:rPr dirty="0" u="sng" sz="1500" spc="-6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spc="-7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U-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Net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with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EfficientNet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/</a:t>
            </a:r>
            <a:r>
              <a:rPr dirty="0" u="sng" sz="1500" spc="-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ResNet</a:t>
            </a:r>
            <a:r>
              <a:rPr dirty="0" u="sng" sz="1500" spc="-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Encoders</a:t>
            </a:r>
            <a:r>
              <a:rPr dirty="0" u="sng" sz="145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4"/>
              </a:rPr>
              <a:t>.</a:t>
            </a:r>
            <a:endParaRPr sz="1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Zhang,</a:t>
            </a:r>
            <a:r>
              <a:rPr dirty="0" sz="14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 spc="-45">
                <a:solidFill>
                  <a:srgbClr val="15203F"/>
                </a:solidFill>
                <a:latin typeface="Roboto"/>
                <a:cs typeface="Roboto"/>
              </a:rPr>
              <a:t>Y.,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et al. (2020). </a:t>
            </a:r>
            <a:r>
              <a:rPr dirty="0" u="sng" sz="1500" spc="-7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2ST-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UNet</a:t>
            </a:r>
            <a:r>
              <a:rPr dirty="0" u="sng" sz="1500" spc="-1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for</a:t>
            </a:r>
            <a:r>
              <a:rPr dirty="0" u="sng" sz="1500" spc="-1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Pneumothorax</a:t>
            </a:r>
            <a:r>
              <a:rPr dirty="0" u="sng" sz="1500" spc="-1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Se</a:t>
            </a:r>
            <a:r>
              <a:rPr dirty="0" sz="1500" spc="-20" b="1">
                <a:solidFill>
                  <a:srgbClr val="3157B7"/>
                </a:solidFill>
                <a:latin typeface="Roboto"/>
                <a:cs typeface="Roboto"/>
                <a:hlinkClick r:id="rId5"/>
              </a:rPr>
              <a:t>g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mentation</a:t>
            </a:r>
            <a:r>
              <a:rPr dirty="0" u="sng" sz="1500" spc="-1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dirty="0" sz="1500" spc="-30" b="1">
                <a:solidFill>
                  <a:srgbClr val="3157B7"/>
                </a:solidFill>
                <a:latin typeface="Roboto"/>
                <a:cs typeface="Roboto"/>
                <a:hlinkClick r:id="rId5"/>
              </a:rPr>
              <a:t>(</a:t>
            </a:r>
            <a:r>
              <a:rPr dirty="0" u="sng" sz="1500" spc="-3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ResNet-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34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 backbone</a:t>
            </a:r>
            <a:r>
              <a:rPr dirty="0" u="sng" sz="1500" spc="-1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+</a:t>
            </a:r>
            <a:r>
              <a:rPr dirty="0" u="sng" sz="1500" spc="-1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dirty="0" u="sng" sz="1500" spc="-5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2-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stage</a:t>
            </a:r>
            <a:r>
              <a:rPr dirty="0" u="sng" sz="1500" spc="-1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dirty="0" u="sng" sz="1500" spc="-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trainin</a:t>
            </a:r>
            <a:r>
              <a:rPr dirty="0" sz="1500" spc="-35" b="1">
                <a:solidFill>
                  <a:srgbClr val="3157B7"/>
                </a:solidFill>
                <a:latin typeface="Roboto"/>
                <a:cs typeface="Roboto"/>
                <a:hlinkClick r:id="rId5"/>
              </a:rPr>
              <a:t>g)</a:t>
            </a:r>
            <a:r>
              <a:rPr dirty="0" u="sng" sz="1450" spc="-27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dirty="0" u="sng" sz="1450" spc="-5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5"/>
              </a:rPr>
              <a:t>.</a:t>
            </a:r>
            <a:endParaRPr sz="1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450" spc="-10">
                <a:solidFill>
                  <a:srgbClr val="15203F"/>
                </a:solidFill>
                <a:latin typeface="Roboto"/>
                <a:cs typeface="Roboto"/>
              </a:rPr>
              <a:t>Ronneberger,</a:t>
            </a:r>
            <a:r>
              <a:rPr dirty="0" sz="14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O.,</a:t>
            </a:r>
            <a:r>
              <a:rPr dirty="0" sz="1450" spc="-10">
                <a:solidFill>
                  <a:srgbClr val="15203F"/>
                </a:solidFill>
                <a:latin typeface="Roboto"/>
                <a:cs typeface="Roboto"/>
              </a:rPr>
              <a:t> Fischer,</a:t>
            </a:r>
            <a:r>
              <a:rPr dirty="0" sz="14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 spc="-75">
                <a:solidFill>
                  <a:srgbClr val="15203F"/>
                </a:solidFill>
                <a:latin typeface="Roboto"/>
                <a:cs typeface="Roboto"/>
              </a:rPr>
              <a:t>P.,</a:t>
            </a:r>
            <a:r>
              <a:rPr dirty="0" sz="14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&amp;</a:t>
            </a:r>
            <a:r>
              <a:rPr dirty="0" sz="14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Brox,</a:t>
            </a:r>
            <a:r>
              <a:rPr dirty="0" sz="145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 spc="-50">
                <a:solidFill>
                  <a:srgbClr val="15203F"/>
                </a:solidFill>
                <a:latin typeface="Roboto"/>
                <a:cs typeface="Roboto"/>
              </a:rPr>
              <a:t>T.</a:t>
            </a:r>
            <a:r>
              <a:rPr dirty="0" sz="14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(2015).</a:t>
            </a:r>
            <a:r>
              <a:rPr dirty="0" sz="14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u="sng" sz="1500" spc="-7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U-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Net:</a:t>
            </a:r>
            <a:r>
              <a:rPr dirty="0" u="sng" sz="1500" spc="-3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Convolutional</a:t>
            </a:r>
            <a:r>
              <a:rPr dirty="0" u="sng" sz="1500" spc="-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Networks</a:t>
            </a:r>
            <a:r>
              <a:rPr dirty="0" u="sng" sz="1500" spc="-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for</a:t>
            </a:r>
            <a:r>
              <a:rPr dirty="0" u="sng" sz="1500" spc="-3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Biomedical</a:t>
            </a:r>
            <a:r>
              <a:rPr dirty="0" u="sng" sz="1500" spc="-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Image</a:t>
            </a:r>
            <a:r>
              <a:rPr dirty="0" u="sng" sz="1500" spc="-3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Se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</a:rPr>
              <a:t>g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mentation.</a:t>
            </a:r>
            <a:endParaRPr sz="1500">
              <a:latin typeface="Roboto"/>
              <a:cs typeface="Roboto"/>
            </a:endParaRPr>
          </a:p>
          <a:p>
            <a:pPr marL="12700" marR="515620">
              <a:lnSpc>
                <a:spcPct val="133300"/>
              </a:lnSpc>
              <a:spcBef>
                <a:spcPts val="375"/>
              </a:spcBef>
            </a:pP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Zhou,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Z.,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Siddiquee,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M.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M.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R.,</a:t>
            </a:r>
            <a:r>
              <a:rPr dirty="0" sz="14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 spc="-10">
                <a:solidFill>
                  <a:srgbClr val="15203F"/>
                </a:solidFill>
                <a:latin typeface="Roboto"/>
                <a:cs typeface="Roboto"/>
              </a:rPr>
              <a:t>Tajbakhsh,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N.,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&amp;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Liang,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J.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(2018).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UNet++:</a:t>
            </a:r>
            <a:r>
              <a:rPr dirty="0" u="sng" sz="1500" spc="-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A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Nested</a:t>
            </a:r>
            <a:r>
              <a:rPr dirty="0" u="sng" sz="1500" spc="-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7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U-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Net</a:t>
            </a:r>
            <a:r>
              <a:rPr dirty="0" u="sng" sz="1500" spc="-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Architecture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for</a:t>
            </a:r>
            <a:r>
              <a:rPr dirty="0" u="sng" sz="1500" spc="-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Medical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Image</a:t>
            </a:r>
            <a:r>
              <a:rPr dirty="0" u="sng" sz="1500" spc="-7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Se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</a:rPr>
              <a:t>g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mentation.</a:t>
            </a:r>
            <a:endParaRPr sz="1500">
              <a:latin typeface="Roboto"/>
              <a:cs typeface="Roboto"/>
            </a:endParaRPr>
          </a:p>
          <a:p>
            <a:pPr marL="12700" marR="169545">
              <a:lnSpc>
                <a:spcPct val="133300"/>
              </a:lnSpc>
              <a:spcBef>
                <a:spcPts val="375"/>
              </a:spcBef>
            </a:pP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Isensee,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 spc="-40">
                <a:solidFill>
                  <a:srgbClr val="15203F"/>
                </a:solidFill>
                <a:latin typeface="Roboto"/>
                <a:cs typeface="Roboto"/>
              </a:rPr>
              <a:t>F.,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Jaeger,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 spc="-120">
                <a:solidFill>
                  <a:srgbClr val="15203F"/>
                </a:solidFill>
                <a:latin typeface="Roboto"/>
                <a:cs typeface="Roboto"/>
              </a:rPr>
              <a:t>P.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 spc="-40">
                <a:solidFill>
                  <a:srgbClr val="15203F"/>
                </a:solidFill>
                <a:latin typeface="Roboto"/>
                <a:cs typeface="Roboto"/>
              </a:rPr>
              <a:t>F.,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Kohl,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S.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A.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A.,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Petersen,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J.,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&amp;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 spc="-45">
                <a:solidFill>
                  <a:srgbClr val="15203F"/>
                </a:solidFill>
                <a:latin typeface="Roboto"/>
                <a:cs typeface="Roboto"/>
              </a:rPr>
              <a:t>Maier-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Hein,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K.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H.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(2021).</a:t>
            </a:r>
            <a:r>
              <a:rPr dirty="0" sz="14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u="sng" sz="1500" spc="-5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nnU-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Net: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3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Self-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adapting</a:t>
            </a:r>
            <a:r>
              <a:rPr dirty="0" u="sng" sz="1500" spc="-1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Framework </a:t>
            </a:r>
            <a:r>
              <a:rPr dirty="0" u="sng" sz="1500" spc="-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for</a:t>
            </a:r>
            <a:r>
              <a:rPr dirty="0" sz="1500" spc="-25" b="1">
                <a:solidFill>
                  <a:srgbClr val="3157B7"/>
                </a:solidFill>
                <a:latin typeface="Roboto"/>
                <a:cs typeface="Roboto"/>
              </a:rPr>
              <a:t> </a:t>
            </a:r>
            <a:r>
              <a:rPr dirty="0" u="sng" sz="1500" spc="-7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U-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Net-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Based</a:t>
            </a:r>
            <a:r>
              <a:rPr dirty="0" u="sng" sz="1500" spc="-6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Medical</a:t>
            </a:r>
            <a:r>
              <a:rPr dirty="0" u="sng" sz="1500" spc="-6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Image</a:t>
            </a:r>
            <a:r>
              <a:rPr dirty="0" u="sng" sz="1500" spc="-6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Se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</a:rPr>
              <a:t>g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</a:rPr>
              <a:t>mentation.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He, K.,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et</a:t>
            </a:r>
            <a:r>
              <a:rPr dirty="0" sz="14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al. (2016).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Deep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  <a:hlinkClick r:id="rId6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Residual Learning</a:t>
            </a:r>
            <a:r>
              <a:rPr dirty="0" u="sng" sz="1500" spc="-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for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Image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 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Reco</a:t>
            </a:r>
            <a:r>
              <a:rPr dirty="0" sz="1500" spc="-20" b="1">
                <a:solidFill>
                  <a:srgbClr val="3157B7"/>
                </a:solidFill>
                <a:latin typeface="Roboto"/>
                <a:cs typeface="Roboto"/>
                <a:hlinkClick r:id="rId6"/>
              </a:rPr>
              <a:t>g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nition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 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  <a:hlinkClick r:id="rId6"/>
              </a:rPr>
              <a:t>(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ResNet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  <a:hlinkClick r:id="rId6"/>
              </a:rPr>
              <a:t>)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6"/>
              </a:rPr>
              <a:t>.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Tan,</a:t>
            </a:r>
            <a:r>
              <a:rPr dirty="0" sz="14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M.,</a:t>
            </a:r>
            <a:r>
              <a:rPr dirty="0" sz="14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&amp;</a:t>
            </a:r>
            <a:r>
              <a:rPr dirty="0" sz="14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Le, Q.</a:t>
            </a:r>
            <a:r>
              <a:rPr dirty="0" sz="14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(2019).</a:t>
            </a:r>
            <a:r>
              <a:rPr dirty="0" sz="14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EfficientNet: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 Rethinking</a:t>
            </a:r>
            <a:r>
              <a:rPr dirty="0" u="sng" sz="1500" spc="-3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Model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Scaling</a:t>
            </a:r>
            <a:r>
              <a:rPr dirty="0" u="sng" sz="1500" spc="-3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for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 Convolutional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Neural</a:t>
            </a:r>
            <a:r>
              <a:rPr dirty="0" u="sng" sz="1500" spc="-2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7"/>
              </a:rPr>
              <a:t>Networks.</a:t>
            </a:r>
            <a:endParaRPr sz="1500">
              <a:latin typeface="Roboto"/>
              <a:cs typeface="Roboto"/>
            </a:endParaRPr>
          </a:p>
          <a:p>
            <a:pPr marL="12700" marR="490220">
              <a:lnSpc>
                <a:spcPct val="133300"/>
              </a:lnSpc>
              <a:spcBef>
                <a:spcPts val="375"/>
              </a:spcBef>
            </a:pPr>
            <a:r>
              <a:rPr dirty="0" sz="1450" spc="-60">
                <a:solidFill>
                  <a:srgbClr val="15203F"/>
                </a:solidFill>
                <a:latin typeface="Roboto"/>
                <a:cs typeface="Roboto"/>
              </a:rPr>
              <a:t>SIIM-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ACR</a:t>
            </a:r>
            <a:r>
              <a:rPr dirty="0" sz="14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4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14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50">
                <a:solidFill>
                  <a:srgbClr val="15203F"/>
                </a:solidFill>
                <a:latin typeface="Roboto"/>
                <a:cs typeface="Roboto"/>
              </a:rPr>
              <a:t>Dataset.</a:t>
            </a:r>
            <a:r>
              <a:rPr dirty="0" sz="14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u="sng" sz="1500" spc="-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Society</a:t>
            </a:r>
            <a:r>
              <a:rPr dirty="0" u="sng" sz="1500" spc="13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for</a:t>
            </a:r>
            <a:r>
              <a:rPr dirty="0" u="sng" sz="1500" spc="-4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Ima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  <a:hlinkClick r:id="rId8"/>
              </a:rPr>
              <a:t>g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ing</a:t>
            </a:r>
            <a:r>
              <a:rPr dirty="0" u="sng" sz="1500" spc="-4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Informatics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in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Medicine</a:t>
            </a:r>
            <a:r>
              <a:rPr dirty="0" u="sng" sz="1500" spc="-4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  <a:hlinkClick r:id="rId8"/>
              </a:rPr>
              <a:t>(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SIIM)</a:t>
            </a:r>
            <a:r>
              <a:rPr dirty="0" u="sng" sz="1500" spc="6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&amp;</a:t>
            </a:r>
            <a:r>
              <a:rPr dirty="0" u="sng" sz="1500" spc="-4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American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College</a:t>
            </a:r>
            <a:r>
              <a:rPr dirty="0" u="sng" sz="1500" spc="-6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u="sng" sz="150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of</a:t>
            </a:r>
            <a:r>
              <a:rPr dirty="0" u="sng" sz="1500" spc="-6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 </a:t>
            </a:r>
            <a:r>
              <a:rPr dirty="0" u="sng" sz="1500" spc="-25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Radiolo</a:t>
            </a:r>
            <a:r>
              <a:rPr dirty="0" sz="1500" spc="-25" b="1">
                <a:solidFill>
                  <a:srgbClr val="3157B7"/>
                </a:solidFill>
                <a:latin typeface="Roboto"/>
                <a:cs typeface="Roboto"/>
                <a:hlinkClick r:id="rId8"/>
              </a:rPr>
              <a:t>gy</a:t>
            </a:r>
            <a:r>
              <a:rPr dirty="0" u="sng" sz="1500" spc="95" i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  <a:hlinkClick r:id="rId8"/>
              </a:rPr>
              <a:t>(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ACR</a:t>
            </a:r>
            <a:r>
              <a:rPr dirty="0" sz="1500" spc="-10" b="1">
                <a:solidFill>
                  <a:srgbClr val="3157B7"/>
                </a:solidFill>
                <a:latin typeface="Roboto"/>
                <a:cs typeface="Roboto"/>
                <a:hlinkClick r:id="rId8"/>
              </a:rPr>
              <a:t>)</a:t>
            </a:r>
            <a:r>
              <a:rPr dirty="0" u="sng" sz="1500" spc="-10" b="1">
                <a:solidFill>
                  <a:srgbClr val="3157B7"/>
                </a:solidFill>
                <a:uFill>
                  <a:solidFill>
                    <a:srgbClr val="3157B7"/>
                  </a:solidFill>
                </a:uFill>
                <a:latin typeface="Roboto"/>
                <a:cs typeface="Roboto"/>
                <a:hlinkClick r:id="rId8"/>
              </a:rPr>
              <a:t>.</a:t>
            </a:r>
            <a:endParaRPr sz="1500">
              <a:latin typeface="Roboto"/>
              <a:cs typeface="Roboto"/>
            </a:endParaRPr>
          </a:p>
        </p:txBody>
      </p:sp>
      <p:pic>
        <p:nvPicPr>
          <p:cNvPr id="14" name="object 14" descr="">
            <a:hlinkClick r:id="rId9"/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2"/>
            <a:ext cx="11430000" cy="6486525"/>
          </a:xfrm>
          <a:custGeom>
            <a:avLst/>
            <a:gdLst/>
            <a:ahLst/>
            <a:cxnLst/>
            <a:rect l="l" t="t" r="r" b="b"/>
            <a:pathLst>
              <a:path w="11430000" h="6486525">
                <a:moveTo>
                  <a:pt x="11430000" y="0"/>
                </a:moveTo>
                <a:lnTo>
                  <a:pt x="0" y="0"/>
                </a:lnTo>
                <a:lnTo>
                  <a:pt x="0" y="6486525"/>
                </a:lnTo>
                <a:lnTo>
                  <a:pt x="11430000" y="64865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00" spc="110"/>
              <a:t>Types</a:t>
            </a:r>
            <a:r>
              <a:rPr dirty="0" sz="3300" spc="85"/>
              <a:t> </a:t>
            </a:r>
            <a:r>
              <a:rPr dirty="0" sz="3300" spc="95"/>
              <a:t>of</a:t>
            </a:r>
            <a:r>
              <a:rPr dirty="0" sz="3300" spc="85"/>
              <a:t> </a:t>
            </a:r>
            <a:r>
              <a:rPr dirty="0" sz="3300" spc="-10"/>
              <a:t>Pneumothorax:</a:t>
            </a:r>
            <a:endParaRPr sz="3300"/>
          </a:p>
        </p:txBody>
      </p:sp>
      <p:sp>
        <p:nvSpPr>
          <p:cNvPr id="4" name="object 4" descr=""/>
          <p:cNvSpPr/>
          <p:nvPr/>
        </p:nvSpPr>
        <p:spPr>
          <a:xfrm>
            <a:off x="657225" y="20383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7225" y="23717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57225" y="26955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7225" y="36195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57225" y="39433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07466" y="1430242"/>
            <a:ext cx="4341495" cy="26263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50" spc="50" b="1">
                <a:solidFill>
                  <a:srgbClr val="3157B7"/>
                </a:solidFill>
                <a:latin typeface="Cambria"/>
                <a:cs typeface="Cambria"/>
              </a:rPr>
              <a:t>Spontaneous</a:t>
            </a:r>
            <a:r>
              <a:rPr dirty="0" sz="1950" spc="8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950" spc="40" b="1">
                <a:solidFill>
                  <a:srgbClr val="3157B7"/>
                </a:solidFill>
                <a:latin typeface="Cambria"/>
                <a:cs typeface="Cambria"/>
              </a:rPr>
              <a:t>Pneumothorax</a:t>
            </a:r>
            <a:endParaRPr sz="1950">
              <a:latin typeface="Cambria"/>
              <a:cs typeface="Cambria"/>
            </a:endParaRPr>
          </a:p>
          <a:p>
            <a:pPr marL="281305" marR="805180">
              <a:lnSpc>
                <a:spcPct val="165900"/>
              </a:lnSpc>
              <a:spcBef>
                <a:spcPts val="509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Air enters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pleural space without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trauma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Primary</a:t>
            </a:r>
            <a:r>
              <a:rPr dirty="0" sz="13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(no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underlying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lung</a:t>
            </a:r>
            <a:r>
              <a:rPr dirty="0" sz="13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disease)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Secondary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(from COPD,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cystic fibrosis,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20">
                <a:solidFill>
                  <a:srgbClr val="15203F"/>
                </a:solidFill>
                <a:latin typeface="Roboto"/>
                <a:cs typeface="Roboto"/>
              </a:rPr>
              <a:t>etc.)</a:t>
            </a:r>
            <a:endParaRPr sz="1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950" b="1">
                <a:solidFill>
                  <a:srgbClr val="3157B7"/>
                </a:solidFill>
                <a:latin typeface="Cambria"/>
                <a:cs typeface="Cambria"/>
              </a:rPr>
              <a:t>Traumatic</a:t>
            </a:r>
            <a:r>
              <a:rPr dirty="0" sz="1950" spc="44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950" spc="40" b="1">
                <a:solidFill>
                  <a:srgbClr val="3157B7"/>
                </a:solidFill>
                <a:latin typeface="Cambria"/>
                <a:cs typeface="Cambria"/>
              </a:rPr>
              <a:t>Pneumothorax</a:t>
            </a:r>
            <a:endParaRPr sz="1950">
              <a:latin typeface="Cambria"/>
              <a:cs typeface="Cambria"/>
            </a:endParaRPr>
          </a:p>
          <a:p>
            <a:pPr marL="281305" marR="5080">
              <a:lnSpc>
                <a:spcPct val="163500"/>
              </a:lnSpc>
              <a:spcBef>
                <a:spcPts val="62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Results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from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chest trauma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(blunt or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penetrating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injury)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Can</a:t>
            </a:r>
            <a:r>
              <a:rPr dirty="0" sz="13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occur</a:t>
            </a:r>
            <a:r>
              <a:rPr dirty="0" sz="130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immediately</a:t>
            </a:r>
            <a:r>
              <a:rPr dirty="0" sz="13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or</a:t>
            </a:r>
            <a:r>
              <a:rPr dirty="0" sz="130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be</a:t>
            </a:r>
            <a:r>
              <a:rPr dirty="0" sz="130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delayed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57225" y="48672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57225" y="52006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5"/>
                </a:lnTo>
                <a:lnTo>
                  <a:pt x="0" y="26970"/>
                </a:lnTo>
                <a:lnTo>
                  <a:pt x="20652" y="47622"/>
                </a:lnTo>
                <a:lnTo>
                  <a:pt x="26972" y="47622"/>
                </a:lnTo>
                <a:lnTo>
                  <a:pt x="47625" y="26970"/>
                </a:lnTo>
                <a:lnTo>
                  <a:pt x="47625" y="23809"/>
                </a:lnTo>
                <a:lnTo>
                  <a:pt x="47625" y="20655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57225" y="579119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605"/>
                </a:lnTo>
                <a:lnTo>
                  <a:pt x="0" y="20657"/>
                </a:lnTo>
                <a:lnTo>
                  <a:pt x="0" y="26973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3"/>
                </a:lnTo>
                <a:lnTo>
                  <a:pt x="47625" y="23812"/>
                </a:lnTo>
                <a:lnTo>
                  <a:pt x="47625" y="20657"/>
                </a:lnTo>
                <a:lnTo>
                  <a:pt x="30008" y="605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07466" y="4249642"/>
            <a:ext cx="4641215" cy="16548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50" b="1">
                <a:solidFill>
                  <a:srgbClr val="3157B7"/>
                </a:solidFill>
                <a:latin typeface="Cambria"/>
                <a:cs typeface="Cambria"/>
              </a:rPr>
              <a:t>Tension</a:t>
            </a:r>
            <a:r>
              <a:rPr dirty="0" sz="1950" spc="32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950" spc="40" b="1">
                <a:solidFill>
                  <a:srgbClr val="3157B7"/>
                </a:solidFill>
                <a:latin typeface="Cambria"/>
                <a:cs typeface="Cambria"/>
              </a:rPr>
              <a:t>Pneumothorax</a:t>
            </a:r>
            <a:endParaRPr sz="1950">
              <a:latin typeface="Cambria"/>
              <a:cs typeface="Cambria"/>
            </a:endParaRPr>
          </a:p>
          <a:p>
            <a:pPr marL="281305">
              <a:lnSpc>
                <a:spcPct val="100000"/>
              </a:lnSpc>
              <a:spcBef>
                <a:spcPts val="161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Air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accumulates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pleural space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60">
                <a:solidFill>
                  <a:srgbClr val="15203F"/>
                </a:solidFill>
                <a:latin typeface="Roboto"/>
                <a:cs typeface="Roboto"/>
              </a:rPr>
              <a:t>one-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way</a:t>
            </a:r>
            <a:r>
              <a:rPr dirty="0" sz="13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valve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 effect</a:t>
            </a:r>
            <a:endParaRPr sz="1300">
              <a:latin typeface="Roboto"/>
              <a:cs typeface="Roboto"/>
            </a:endParaRPr>
          </a:p>
          <a:p>
            <a:pPr marL="281305" marR="429259">
              <a:lnSpc>
                <a:spcPct val="134600"/>
              </a:lnSpc>
              <a:spcBef>
                <a:spcPts val="525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Causes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progressive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lung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collapse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0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hemodynamic compromise</a:t>
            </a:r>
            <a:endParaRPr sz="1300">
              <a:latin typeface="Roboto"/>
              <a:cs typeface="Roboto"/>
            </a:endParaRPr>
          </a:p>
          <a:p>
            <a:pPr marL="281305">
              <a:lnSpc>
                <a:spcPct val="100000"/>
              </a:lnSpc>
              <a:spcBef>
                <a:spcPts val="990"/>
              </a:spcBef>
            </a:pP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Medical</a:t>
            </a:r>
            <a:r>
              <a:rPr dirty="0" sz="1300" spc="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emergency</a:t>
            </a:r>
            <a:r>
              <a:rPr dirty="0" sz="13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requiring</a:t>
            </a:r>
            <a:r>
              <a:rPr dirty="0" sz="13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>
                <a:solidFill>
                  <a:srgbClr val="15203F"/>
                </a:solidFill>
                <a:latin typeface="Roboto"/>
                <a:cs typeface="Roboto"/>
              </a:rPr>
              <a:t>immediate</a:t>
            </a:r>
            <a:r>
              <a:rPr dirty="0" sz="1300" spc="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15203F"/>
                </a:solidFill>
                <a:latin typeface="Roboto"/>
                <a:cs typeface="Roboto"/>
              </a:rPr>
              <a:t>intervention</a:t>
            </a:r>
            <a:endParaRPr sz="1300">
              <a:latin typeface="Roboto"/>
              <a:cs typeface="Roboto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4075" y="1457324"/>
            <a:ext cx="4638674" cy="313372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281534" y="4706156"/>
            <a:ext cx="4186554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4830" marR="5080" indent="-532765">
              <a:lnSpc>
                <a:spcPct val="136400"/>
              </a:lnSpc>
              <a:spcBef>
                <a:spcPts val="95"/>
              </a:spcBef>
            </a:pPr>
            <a:r>
              <a:rPr dirty="0" sz="1650" b="1">
                <a:solidFill>
                  <a:srgbClr val="1F4C8D"/>
                </a:solidFill>
                <a:latin typeface="Roboto"/>
                <a:cs typeface="Roboto"/>
              </a:rPr>
              <a:t>Classification</a:t>
            </a:r>
            <a:r>
              <a:rPr dirty="0" sz="1650" spc="-2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650" b="1">
                <a:solidFill>
                  <a:srgbClr val="1F4C8D"/>
                </a:solidFill>
                <a:latin typeface="Roboto"/>
                <a:cs typeface="Roboto"/>
              </a:rPr>
              <a:t>of</a:t>
            </a:r>
            <a:r>
              <a:rPr dirty="0" sz="1650" spc="-20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650" spc="-10" b="1">
                <a:solidFill>
                  <a:srgbClr val="1F4C8D"/>
                </a:solidFill>
                <a:latin typeface="Roboto"/>
                <a:cs typeface="Roboto"/>
              </a:rPr>
              <a:t>pneumothorax</a:t>
            </a:r>
            <a:r>
              <a:rPr dirty="0" sz="1650" spc="-2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650" b="1">
                <a:solidFill>
                  <a:srgbClr val="1F4C8D"/>
                </a:solidFill>
                <a:latin typeface="Roboto"/>
                <a:cs typeface="Roboto"/>
              </a:rPr>
              <a:t>based</a:t>
            </a:r>
            <a:r>
              <a:rPr dirty="0" sz="1650" spc="-20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650" b="1">
                <a:solidFill>
                  <a:srgbClr val="1F4C8D"/>
                </a:solidFill>
                <a:latin typeface="Roboto"/>
                <a:cs typeface="Roboto"/>
              </a:rPr>
              <a:t>on</a:t>
            </a:r>
            <a:r>
              <a:rPr dirty="0" sz="1650" spc="-25" b="1">
                <a:solidFill>
                  <a:srgbClr val="1F4C8D"/>
                </a:solidFill>
                <a:latin typeface="Roboto"/>
                <a:cs typeface="Roboto"/>
              </a:rPr>
              <a:t> its </a:t>
            </a:r>
            <a:r>
              <a:rPr dirty="0" sz="1650" b="1">
                <a:solidFill>
                  <a:srgbClr val="1F4C8D"/>
                </a:solidFill>
                <a:latin typeface="Roboto"/>
                <a:cs typeface="Roboto"/>
              </a:rPr>
              <a:t>mechanism</a:t>
            </a:r>
            <a:r>
              <a:rPr dirty="0" sz="1650" spc="-45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650" b="1">
                <a:solidFill>
                  <a:srgbClr val="1F4C8D"/>
                </a:solidFill>
                <a:latin typeface="Roboto"/>
                <a:cs typeface="Roboto"/>
              </a:rPr>
              <a:t>and</a:t>
            </a:r>
            <a:r>
              <a:rPr dirty="0" sz="1650" spc="-40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650" b="1">
                <a:solidFill>
                  <a:srgbClr val="1F4C8D"/>
                </a:solidFill>
                <a:latin typeface="Roboto"/>
                <a:cs typeface="Roboto"/>
              </a:rPr>
              <a:t>clinical</a:t>
            </a:r>
            <a:r>
              <a:rPr dirty="0" sz="1650" spc="-40" b="1">
                <a:solidFill>
                  <a:srgbClr val="1F4C8D"/>
                </a:solidFill>
                <a:latin typeface="Roboto"/>
                <a:cs typeface="Roboto"/>
              </a:rPr>
              <a:t> </a:t>
            </a:r>
            <a:r>
              <a:rPr dirty="0" sz="1650" spc="-10" b="1">
                <a:solidFill>
                  <a:srgbClr val="1F4C8D"/>
                </a:solidFill>
                <a:latin typeface="Roboto"/>
                <a:cs typeface="Roboto"/>
              </a:rPr>
              <a:t>behavior</a:t>
            </a:r>
            <a:endParaRPr sz="1650">
              <a:latin typeface="Roboto"/>
              <a:cs typeface="Roboto"/>
            </a:endParaRPr>
          </a:p>
        </p:txBody>
      </p:sp>
      <p:pic>
        <p:nvPicPr>
          <p:cNvPr id="16" name="object 16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74841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950" spc="75"/>
              <a:t>Challenges</a:t>
            </a:r>
            <a:r>
              <a:rPr dirty="0" sz="2950" spc="90"/>
              <a:t> </a:t>
            </a:r>
            <a:r>
              <a:rPr dirty="0" sz="2950" spc="60"/>
              <a:t>in</a:t>
            </a:r>
            <a:r>
              <a:rPr dirty="0" sz="2950" spc="105"/>
              <a:t> </a:t>
            </a:r>
            <a:r>
              <a:rPr dirty="0" sz="2950" spc="45"/>
              <a:t>Radiographic</a:t>
            </a:r>
            <a:r>
              <a:rPr dirty="0" sz="2950" spc="100"/>
              <a:t> </a:t>
            </a:r>
            <a:r>
              <a:rPr dirty="0" sz="2950" spc="-10"/>
              <a:t>Diagnosis:</a:t>
            </a:r>
            <a:endParaRPr sz="2950"/>
          </a:p>
        </p:txBody>
      </p:sp>
      <p:sp>
        <p:nvSpPr>
          <p:cNvPr id="3" name="object 3" descr=""/>
          <p:cNvSpPr/>
          <p:nvPr/>
        </p:nvSpPr>
        <p:spPr>
          <a:xfrm>
            <a:off x="666750" y="21812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66750" y="28384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66750" y="34956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66750" y="41529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66750" y="48101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95"/>
              </a:spcBef>
            </a:pPr>
            <a:r>
              <a:rPr dirty="0" sz="1450"/>
              <a:t>Chest</a:t>
            </a:r>
            <a:r>
              <a:rPr dirty="0" sz="1450" spc="-10"/>
              <a:t> </a:t>
            </a:r>
            <a:r>
              <a:rPr dirty="0" sz="1450" spc="-145"/>
              <a:t>X-</a:t>
            </a:r>
            <a:r>
              <a:rPr dirty="0" sz="1450"/>
              <a:t>ray</a:t>
            </a:r>
            <a:r>
              <a:rPr dirty="0" sz="1450" spc="-10"/>
              <a:t> </a:t>
            </a:r>
            <a:r>
              <a:rPr dirty="0" sz="1450"/>
              <a:t>is</a:t>
            </a:r>
            <a:r>
              <a:rPr dirty="0" sz="1450" spc="-10"/>
              <a:t> </a:t>
            </a:r>
            <a:r>
              <a:rPr dirty="0" sz="1450"/>
              <a:t>widely</a:t>
            </a:r>
            <a:r>
              <a:rPr dirty="0" sz="1450" spc="-10"/>
              <a:t> </a:t>
            </a:r>
            <a:r>
              <a:rPr dirty="0" sz="1450"/>
              <a:t>used</a:t>
            </a:r>
            <a:r>
              <a:rPr dirty="0" sz="1450" spc="-10"/>
              <a:t> </a:t>
            </a:r>
            <a:r>
              <a:rPr dirty="0" sz="1450"/>
              <a:t>for</a:t>
            </a:r>
            <a:r>
              <a:rPr dirty="0" sz="1450" spc="-10"/>
              <a:t> </a:t>
            </a:r>
            <a:r>
              <a:rPr dirty="0" sz="1450"/>
              <a:t>pneumothorax</a:t>
            </a:r>
            <a:r>
              <a:rPr dirty="0" sz="1450" spc="-10"/>
              <a:t> </a:t>
            </a:r>
            <a:r>
              <a:rPr dirty="0" sz="1450"/>
              <a:t>diagnosis</a:t>
            </a:r>
            <a:r>
              <a:rPr dirty="0" sz="1450" spc="-10"/>
              <a:t> </a:t>
            </a:r>
            <a:r>
              <a:rPr dirty="0" sz="1450" spc="-25"/>
              <a:t>but </a:t>
            </a:r>
            <a:r>
              <a:rPr dirty="0" sz="1450"/>
              <a:t>has</a:t>
            </a:r>
            <a:r>
              <a:rPr dirty="0" sz="1450" spc="-30"/>
              <a:t> </a:t>
            </a:r>
            <a:r>
              <a:rPr dirty="0" sz="1450"/>
              <a:t>several</a:t>
            </a:r>
            <a:r>
              <a:rPr dirty="0" sz="1450" spc="-25"/>
              <a:t> </a:t>
            </a:r>
            <a:r>
              <a:rPr dirty="0" sz="1450" spc="-10"/>
              <a:t>limitations:</a:t>
            </a:r>
            <a:endParaRPr sz="1450"/>
          </a:p>
          <a:p>
            <a:pPr marL="313690" marR="511175">
              <a:lnSpc>
                <a:spcPct val="137900"/>
              </a:lnSpc>
              <a:spcBef>
                <a:spcPts val="975"/>
              </a:spcBef>
            </a:pPr>
            <a:r>
              <a:rPr dirty="0" sz="1450" b="1">
                <a:latin typeface="Roboto"/>
                <a:cs typeface="Roboto"/>
              </a:rPr>
              <a:t>Subtle</a:t>
            </a:r>
            <a:r>
              <a:rPr dirty="0" sz="1450" spc="30" b="1">
                <a:latin typeface="Roboto"/>
                <a:cs typeface="Roboto"/>
              </a:rPr>
              <a:t> </a:t>
            </a:r>
            <a:r>
              <a:rPr dirty="0" sz="1450" b="1">
                <a:latin typeface="Roboto"/>
                <a:cs typeface="Roboto"/>
              </a:rPr>
              <a:t>appearance:</a:t>
            </a:r>
            <a:r>
              <a:rPr dirty="0" sz="1450" spc="-5" b="1">
                <a:latin typeface="Roboto"/>
                <a:cs typeface="Roboto"/>
              </a:rPr>
              <a:t> </a:t>
            </a:r>
            <a:r>
              <a:rPr dirty="0" sz="1450"/>
              <a:t>The</a:t>
            </a:r>
            <a:r>
              <a:rPr dirty="0" sz="1450" spc="30"/>
              <a:t> </a:t>
            </a:r>
            <a:r>
              <a:rPr dirty="0" sz="1450"/>
              <a:t>pleural</a:t>
            </a:r>
            <a:r>
              <a:rPr dirty="0" sz="1450" spc="30"/>
              <a:t> </a:t>
            </a:r>
            <a:r>
              <a:rPr dirty="0" sz="1450"/>
              <a:t>line</a:t>
            </a:r>
            <a:r>
              <a:rPr dirty="0" sz="1450" spc="30"/>
              <a:t> </a:t>
            </a:r>
            <a:r>
              <a:rPr dirty="0" sz="1450"/>
              <a:t>is</a:t>
            </a:r>
            <a:r>
              <a:rPr dirty="0" sz="1450" spc="30"/>
              <a:t> </a:t>
            </a:r>
            <a:r>
              <a:rPr dirty="0" sz="1450"/>
              <a:t>often</a:t>
            </a:r>
            <a:r>
              <a:rPr dirty="0" sz="1450" spc="30"/>
              <a:t> </a:t>
            </a:r>
            <a:r>
              <a:rPr dirty="0" sz="1450" spc="-10"/>
              <a:t>faint, </a:t>
            </a:r>
            <a:r>
              <a:rPr dirty="0" sz="1450"/>
              <a:t>especially</a:t>
            </a:r>
            <a:r>
              <a:rPr dirty="0" sz="1450" spc="-15"/>
              <a:t> </a:t>
            </a:r>
            <a:r>
              <a:rPr dirty="0" sz="1450"/>
              <a:t>in</a:t>
            </a:r>
            <a:r>
              <a:rPr dirty="0" sz="1450" spc="-10"/>
              <a:t> </a:t>
            </a:r>
            <a:r>
              <a:rPr dirty="0" sz="1450"/>
              <a:t>small</a:t>
            </a:r>
            <a:r>
              <a:rPr dirty="0" sz="1450" spc="-10"/>
              <a:t> pneumothoraces.</a:t>
            </a:r>
            <a:endParaRPr sz="1450">
              <a:latin typeface="Roboto"/>
              <a:cs typeface="Roboto"/>
            </a:endParaRPr>
          </a:p>
          <a:p>
            <a:pPr marL="313690" marR="480059">
              <a:lnSpc>
                <a:spcPct val="137900"/>
              </a:lnSpc>
              <a:spcBef>
                <a:spcPts val="375"/>
              </a:spcBef>
            </a:pPr>
            <a:r>
              <a:rPr dirty="0" sz="1450" b="1">
                <a:latin typeface="Roboto"/>
                <a:cs typeface="Roboto"/>
              </a:rPr>
              <a:t>Structural</a:t>
            </a:r>
            <a:r>
              <a:rPr dirty="0" sz="1450" spc="20" b="1">
                <a:latin typeface="Roboto"/>
                <a:cs typeface="Roboto"/>
              </a:rPr>
              <a:t> </a:t>
            </a:r>
            <a:r>
              <a:rPr dirty="0" sz="1450" b="1">
                <a:latin typeface="Roboto"/>
                <a:cs typeface="Roboto"/>
              </a:rPr>
              <a:t>overlap:</a:t>
            </a:r>
            <a:r>
              <a:rPr dirty="0" sz="1450" spc="20" b="1">
                <a:latin typeface="Roboto"/>
                <a:cs typeface="Roboto"/>
              </a:rPr>
              <a:t> </a:t>
            </a:r>
            <a:r>
              <a:rPr dirty="0" sz="1450"/>
              <a:t>Ribs,</a:t>
            </a:r>
            <a:r>
              <a:rPr dirty="0" sz="1450" spc="25"/>
              <a:t> </a:t>
            </a:r>
            <a:r>
              <a:rPr dirty="0" sz="1450"/>
              <a:t>clavicle,</a:t>
            </a:r>
            <a:r>
              <a:rPr dirty="0" sz="1450" spc="20"/>
              <a:t> </a:t>
            </a:r>
            <a:r>
              <a:rPr dirty="0" sz="1450"/>
              <a:t>and</a:t>
            </a:r>
            <a:r>
              <a:rPr dirty="0" sz="1450" spc="20"/>
              <a:t> </a:t>
            </a:r>
            <a:r>
              <a:rPr dirty="0" sz="1450"/>
              <a:t>soft</a:t>
            </a:r>
            <a:r>
              <a:rPr dirty="0" sz="1450" spc="25"/>
              <a:t> </a:t>
            </a:r>
            <a:r>
              <a:rPr dirty="0" sz="1450" spc="-10"/>
              <a:t>tissues </a:t>
            </a:r>
            <a:r>
              <a:rPr dirty="0" sz="1450"/>
              <a:t>obscure</a:t>
            </a:r>
            <a:r>
              <a:rPr dirty="0" sz="1450" spc="-30"/>
              <a:t> </a:t>
            </a:r>
            <a:r>
              <a:rPr dirty="0" sz="1450"/>
              <a:t>critical</a:t>
            </a:r>
            <a:r>
              <a:rPr dirty="0" sz="1450" spc="-25"/>
              <a:t> </a:t>
            </a:r>
            <a:r>
              <a:rPr dirty="0" sz="1450" spc="-10"/>
              <a:t>boundaries.</a:t>
            </a:r>
            <a:endParaRPr sz="1450">
              <a:latin typeface="Roboto"/>
              <a:cs typeface="Roboto"/>
            </a:endParaRPr>
          </a:p>
          <a:p>
            <a:pPr marL="313690" marR="196850">
              <a:lnSpc>
                <a:spcPct val="137900"/>
              </a:lnSpc>
              <a:spcBef>
                <a:spcPts val="375"/>
              </a:spcBef>
            </a:pPr>
            <a:r>
              <a:rPr dirty="0" sz="1450" b="1">
                <a:latin typeface="Roboto"/>
                <a:cs typeface="Roboto"/>
              </a:rPr>
              <a:t>Supine</a:t>
            </a:r>
            <a:r>
              <a:rPr dirty="0" sz="1450" spc="15" b="1">
                <a:latin typeface="Roboto"/>
                <a:cs typeface="Roboto"/>
              </a:rPr>
              <a:t> </a:t>
            </a:r>
            <a:r>
              <a:rPr dirty="0" sz="1450" spc="-80" b="1">
                <a:latin typeface="Roboto"/>
                <a:cs typeface="Roboto"/>
              </a:rPr>
              <a:t>X-</a:t>
            </a:r>
            <a:r>
              <a:rPr dirty="0" sz="1450" b="1">
                <a:latin typeface="Roboto"/>
                <a:cs typeface="Roboto"/>
              </a:rPr>
              <a:t>rays:</a:t>
            </a:r>
            <a:r>
              <a:rPr dirty="0" sz="1450" spc="25" b="1">
                <a:latin typeface="Roboto"/>
                <a:cs typeface="Roboto"/>
              </a:rPr>
              <a:t> </a:t>
            </a:r>
            <a:r>
              <a:rPr dirty="0" sz="1450"/>
              <a:t>Air</a:t>
            </a:r>
            <a:r>
              <a:rPr dirty="0" sz="1450" spc="25"/>
              <a:t> </a:t>
            </a:r>
            <a:r>
              <a:rPr dirty="0" sz="1450"/>
              <a:t>collects</a:t>
            </a:r>
            <a:r>
              <a:rPr dirty="0" sz="1450" spc="25"/>
              <a:t> </a:t>
            </a:r>
            <a:r>
              <a:rPr dirty="0" sz="1450" spc="-10"/>
              <a:t>anteriorly/basally,</a:t>
            </a:r>
            <a:r>
              <a:rPr dirty="0" sz="1450" spc="25"/>
              <a:t> </a:t>
            </a:r>
            <a:r>
              <a:rPr dirty="0" sz="1450" spc="-10"/>
              <a:t>making </a:t>
            </a:r>
            <a:r>
              <a:rPr dirty="0" sz="1450"/>
              <a:t>detection</a:t>
            </a:r>
            <a:r>
              <a:rPr dirty="0" sz="1450" spc="-10"/>
              <a:t> </a:t>
            </a:r>
            <a:r>
              <a:rPr dirty="0" sz="1450"/>
              <a:t>even</a:t>
            </a:r>
            <a:r>
              <a:rPr dirty="0" sz="1450" spc="-10"/>
              <a:t> </a:t>
            </a:r>
            <a:r>
              <a:rPr dirty="0" sz="1450"/>
              <a:t>harder</a:t>
            </a:r>
            <a:r>
              <a:rPr dirty="0" sz="1450" spc="-15"/>
              <a:t> </a:t>
            </a:r>
            <a:r>
              <a:rPr dirty="0" sz="1450"/>
              <a:t>in</a:t>
            </a:r>
            <a:r>
              <a:rPr dirty="0" sz="1450" spc="-10"/>
              <a:t> </a:t>
            </a:r>
            <a:r>
              <a:rPr dirty="0" sz="1450"/>
              <a:t>trauma</a:t>
            </a:r>
            <a:r>
              <a:rPr dirty="0" sz="1450" spc="-10"/>
              <a:t> cases.</a:t>
            </a:r>
            <a:endParaRPr sz="1450">
              <a:latin typeface="Roboto"/>
              <a:cs typeface="Roboto"/>
            </a:endParaRPr>
          </a:p>
          <a:p>
            <a:pPr marL="313690" marR="109855">
              <a:lnSpc>
                <a:spcPct val="133600"/>
              </a:lnSpc>
              <a:spcBef>
                <a:spcPts val="450"/>
              </a:spcBef>
            </a:pPr>
            <a:r>
              <a:rPr dirty="0" sz="1450" b="1">
                <a:latin typeface="Roboto"/>
                <a:cs typeface="Roboto"/>
              </a:rPr>
              <a:t>Low</a:t>
            </a:r>
            <a:r>
              <a:rPr dirty="0" sz="1450" spc="35" b="1">
                <a:latin typeface="Roboto"/>
                <a:cs typeface="Roboto"/>
              </a:rPr>
              <a:t> </a:t>
            </a:r>
            <a:r>
              <a:rPr dirty="0" sz="1450" b="1">
                <a:latin typeface="Roboto"/>
                <a:cs typeface="Roboto"/>
              </a:rPr>
              <a:t>contrast</a:t>
            </a:r>
            <a:r>
              <a:rPr dirty="0" sz="1450" spc="35" b="1">
                <a:latin typeface="Roboto"/>
                <a:cs typeface="Roboto"/>
              </a:rPr>
              <a:t> </a:t>
            </a:r>
            <a:r>
              <a:rPr dirty="0" sz="1450" b="1">
                <a:latin typeface="Roboto"/>
                <a:cs typeface="Roboto"/>
              </a:rPr>
              <a:t>&amp;</a:t>
            </a:r>
            <a:r>
              <a:rPr dirty="0" sz="1450" spc="35" b="1">
                <a:latin typeface="Roboto"/>
                <a:cs typeface="Roboto"/>
              </a:rPr>
              <a:t> </a:t>
            </a:r>
            <a:r>
              <a:rPr dirty="0" sz="1450" b="1">
                <a:latin typeface="Roboto"/>
                <a:cs typeface="Roboto"/>
              </a:rPr>
              <a:t>artifacts:</a:t>
            </a:r>
            <a:r>
              <a:rPr dirty="0" sz="1450" spc="40" b="1">
                <a:latin typeface="Roboto"/>
                <a:cs typeface="Roboto"/>
              </a:rPr>
              <a:t> </a:t>
            </a:r>
            <a:r>
              <a:rPr dirty="0" sz="1450"/>
              <a:t>Poor</a:t>
            </a:r>
            <a:r>
              <a:rPr dirty="0" sz="1450" spc="35"/>
              <a:t> </a:t>
            </a:r>
            <a:r>
              <a:rPr dirty="0" sz="1450"/>
              <a:t>exposure,</a:t>
            </a:r>
            <a:r>
              <a:rPr dirty="0" sz="1450" spc="35"/>
              <a:t> </a:t>
            </a:r>
            <a:r>
              <a:rPr dirty="0" sz="1450"/>
              <a:t>motion</a:t>
            </a:r>
            <a:r>
              <a:rPr dirty="0" sz="1450" spc="35"/>
              <a:t> </a:t>
            </a:r>
            <a:r>
              <a:rPr dirty="0" sz="1450" spc="-10"/>
              <a:t>blur, </a:t>
            </a:r>
            <a:r>
              <a:rPr dirty="0" sz="1450"/>
              <a:t>skin</a:t>
            </a:r>
            <a:r>
              <a:rPr dirty="0" sz="1450" spc="20"/>
              <a:t> </a:t>
            </a:r>
            <a:r>
              <a:rPr dirty="0" sz="1450"/>
              <a:t>folds,</a:t>
            </a:r>
            <a:r>
              <a:rPr dirty="0" sz="1450" spc="20"/>
              <a:t> </a:t>
            </a:r>
            <a:r>
              <a:rPr dirty="0" sz="1450"/>
              <a:t>and</a:t>
            </a:r>
            <a:r>
              <a:rPr dirty="0" sz="1450" spc="20"/>
              <a:t> </a:t>
            </a:r>
            <a:r>
              <a:rPr dirty="0" sz="1450"/>
              <a:t>medical</a:t>
            </a:r>
            <a:r>
              <a:rPr dirty="0" sz="1450" spc="20"/>
              <a:t> </a:t>
            </a:r>
            <a:r>
              <a:rPr dirty="0" sz="1450"/>
              <a:t>devices</a:t>
            </a:r>
            <a:r>
              <a:rPr dirty="0" sz="1450" spc="20"/>
              <a:t> </a:t>
            </a:r>
            <a:r>
              <a:rPr dirty="0" sz="1450"/>
              <a:t>mimic</a:t>
            </a:r>
            <a:r>
              <a:rPr dirty="0" sz="1450" spc="20"/>
              <a:t> </a:t>
            </a:r>
            <a:r>
              <a:rPr dirty="0" sz="1450" spc="-10"/>
              <a:t>pneumothorax.</a:t>
            </a:r>
            <a:endParaRPr sz="1450">
              <a:latin typeface="Roboto"/>
              <a:cs typeface="Roboto"/>
            </a:endParaRPr>
          </a:p>
          <a:p>
            <a:pPr marL="313690" marR="247015">
              <a:lnSpc>
                <a:spcPct val="135800"/>
              </a:lnSpc>
              <a:spcBef>
                <a:spcPts val="484"/>
              </a:spcBef>
            </a:pPr>
            <a:r>
              <a:rPr dirty="0" sz="1450" b="1">
                <a:latin typeface="Roboto"/>
                <a:cs typeface="Roboto"/>
              </a:rPr>
              <a:t>High</a:t>
            </a:r>
            <a:r>
              <a:rPr dirty="0" sz="1450" spc="25" b="1">
                <a:latin typeface="Roboto"/>
                <a:cs typeface="Roboto"/>
              </a:rPr>
              <a:t> </a:t>
            </a:r>
            <a:r>
              <a:rPr dirty="0" sz="1450" b="1">
                <a:latin typeface="Roboto"/>
                <a:cs typeface="Roboto"/>
              </a:rPr>
              <a:t>clinical</a:t>
            </a:r>
            <a:r>
              <a:rPr dirty="0" sz="1450" spc="25" b="1">
                <a:latin typeface="Roboto"/>
                <a:cs typeface="Roboto"/>
              </a:rPr>
              <a:t> </a:t>
            </a:r>
            <a:r>
              <a:rPr dirty="0" sz="1450" b="1">
                <a:latin typeface="Roboto"/>
                <a:cs typeface="Roboto"/>
              </a:rPr>
              <a:t>workload:</a:t>
            </a:r>
            <a:r>
              <a:rPr dirty="0" sz="1450" spc="25" b="1">
                <a:latin typeface="Roboto"/>
                <a:cs typeface="Roboto"/>
              </a:rPr>
              <a:t> </a:t>
            </a:r>
            <a:r>
              <a:rPr dirty="0" sz="1450"/>
              <a:t>Radiologists</a:t>
            </a:r>
            <a:r>
              <a:rPr dirty="0" sz="1450" spc="25"/>
              <a:t> </a:t>
            </a:r>
            <a:r>
              <a:rPr dirty="0" sz="1450"/>
              <a:t>frequently</a:t>
            </a:r>
            <a:r>
              <a:rPr dirty="0" sz="1450" spc="25"/>
              <a:t> </a:t>
            </a:r>
            <a:r>
              <a:rPr dirty="0" sz="1450" spc="-20"/>
              <a:t>miss </a:t>
            </a:r>
            <a:r>
              <a:rPr dirty="0" sz="1450"/>
              <a:t>subtle</a:t>
            </a:r>
            <a:r>
              <a:rPr dirty="0" sz="1450" spc="-15"/>
              <a:t> </a:t>
            </a:r>
            <a:r>
              <a:rPr dirty="0" sz="1450"/>
              <a:t>cases; up to </a:t>
            </a:r>
            <a:r>
              <a:rPr dirty="0" sz="1450" b="1">
                <a:latin typeface="Roboto"/>
                <a:cs typeface="Roboto"/>
              </a:rPr>
              <a:t>50%</a:t>
            </a:r>
            <a:r>
              <a:rPr dirty="0" sz="1450" spc="-5" b="1">
                <a:latin typeface="Roboto"/>
                <a:cs typeface="Roboto"/>
              </a:rPr>
              <a:t> </a:t>
            </a:r>
            <a:r>
              <a:rPr dirty="0" sz="1450"/>
              <a:t>are overlooked on </a:t>
            </a:r>
            <a:r>
              <a:rPr dirty="0" sz="1450" spc="-10"/>
              <a:t>initial reading.</a:t>
            </a:r>
            <a:endParaRPr sz="1450">
              <a:latin typeface="Roboto"/>
              <a:cs typeface="Robo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6975" y="1362074"/>
            <a:ext cx="4171949" cy="3352799"/>
          </a:xfrm>
          <a:prstGeom prst="rect">
            <a:avLst/>
          </a:prstGeom>
        </p:spPr>
      </p:pic>
      <p:pic>
        <p:nvPicPr>
          <p:cNvPr id="10" name="object 10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2934" y="2643060"/>
            <a:ext cx="7044055" cy="7594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00" spc="180"/>
              <a:t>What</a:t>
            </a:r>
            <a:r>
              <a:rPr dirty="0" sz="4800" spc="150"/>
              <a:t> </a:t>
            </a:r>
            <a:r>
              <a:rPr dirty="0" sz="4800" spc="120"/>
              <a:t>is</a:t>
            </a:r>
            <a:r>
              <a:rPr dirty="0" sz="4800" spc="150"/>
              <a:t> </a:t>
            </a:r>
            <a:r>
              <a:rPr dirty="0" sz="4800"/>
              <a:t>the</a:t>
            </a:r>
            <a:r>
              <a:rPr dirty="0" sz="4800" spc="150"/>
              <a:t> </a:t>
            </a:r>
            <a:r>
              <a:rPr dirty="0" sz="4800" spc="120"/>
              <a:t>Motivation?</a:t>
            </a:r>
            <a:endParaRPr sz="4800"/>
          </a:p>
        </p:txBody>
      </p:sp>
      <p:pic>
        <p:nvPicPr>
          <p:cNvPr id="3" name="object 3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3577590">
              <a:lnSpc>
                <a:spcPct val="100000"/>
              </a:lnSpc>
              <a:spcBef>
                <a:spcPts val="114"/>
              </a:spcBef>
            </a:pPr>
            <a:r>
              <a:rPr dirty="0" sz="2600" spc="70"/>
              <a:t>Clinical</a:t>
            </a:r>
            <a:r>
              <a:rPr dirty="0" sz="2600" spc="85"/>
              <a:t> </a:t>
            </a:r>
            <a:r>
              <a:rPr dirty="0" sz="2600" spc="65"/>
              <a:t>Motivation</a:t>
            </a:r>
            <a:endParaRPr sz="2600"/>
          </a:p>
        </p:txBody>
      </p:sp>
      <p:sp>
        <p:nvSpPr>
          <p:cNvPr id="3" name="object 3" descr=""/>
          <p:cNvSpPr txBox="1"/>
          <p:nvPr/>
        </p:nvSpPr>
        <p:spPr>
          <a:xfrm>
            <a:off x="607466" y="1226216"/>
            <a:ext cx="1616075" cy="2647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spc="45" b="1">
                <a:solidFill>
                  <a:srgbClr val="3157B7"/>
                </a:solidFill>
                <a:latin typeface="Cambria"/>
                <a:cs typeface="Cambria"/>
              </a:rPr>
              <a:t>Clinical</a:t>
            </a:r>
            <a:r>
              <a:rPr dirty="0" sz="1550" spc="6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55" b="1">
                <a:solidFill>
                  <a:srgbClr val="3157B7"/>
                </a:solidFill>
                <a:latin typeface="Cambria"/>
                <a:cs typeface="Cambria"/>
              </a:rPr>
              <a:t>Urgency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8175" y="171449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19074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819993" y="1566449"/>
            <a:ext cx="4424045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can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worsen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quickly,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making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early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detection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intervention critical.</a:t>
            </a:r>
            <a:endParaRPr sz="10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It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is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55">
                <a:solidFill>
                  <a:srgbClr val="15203F"/>
                </a:solidFill>
                <a:latin typeface="Roboto"/>
                <a:cs typeface="Roboto"/>
              </a:rPr>
              <a:t>time-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sensitive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emergency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that requires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rapid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triage.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38175" y="324802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37242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8175" y="419100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07466" y="2759741"/>
            <a:ext cx="4916170" cy="15278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Radiologist</a:t>
            </a:r>
            <a:r>
              <a:rPr dirty="0" sz="1550" spc="27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Workload</a:t>
            </a:r>
            <a:r>
              <a:rPr dirty="0" sz="1550" spc="27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10" b="1">
                <a:solidFill>
                  <a:srgbClr val="3157B7"/>
                </a:solidFill>
                <a:latin typeface="Cambria"/>
                <a:cs typeface="Cambria"/>
              </a:rPr>
              <a:t>Challenge</a:t>
            </a:r>
            <a:endParaRPr sz="1550">
              <a:latin typeface="Cambria"/>
              <a:cs typeface="Cambria"/>
            </a:endParaRPr>
          </a:p>
          <a:p>
            <a:pPr marL="224790" marR="5080">
              <a:lnSpc>
                <a:spcPct val="131000"/>
              </a:lnSpc>
              <a:spcBef>
                <a:spcPts val="875"/>
              </a:spcBef>
            </a:pP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Emergency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departments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face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heavy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imaging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loads,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especially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during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nights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050" spc="-55">
                <a:solidFill>
                  <a:srgbClr val="15203F"/>
                </a:solidFill>
                <a:latin typeface="Roboto"/>
                <a:cs typeface="Roboto"/>
              </a:rPr>
              <a:t>mass-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casualty</a:t>
            </a:r>
            <a:r>
              <a:rPr dirty="0" sz="1050" spc="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periods.</a:t>
            </a:r>
            <a:endParaRPr sz="1050">
              <a:latin typeface="Roboto"/>
              <a:cs typeface="Roboto"/>
            </a:endParaRPr>
          </a:p>
          <a:p>
            <a:pPr marL="224790" marR="315595">
              <a:lnSpc>
                <a:spcPct val="131000"/>
              </a:lnSpc>
              <a:spcBef>
                <a:spcPts val="445"/>
              </a:spcBef>
            </a:pP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Fatigue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contributes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 to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missed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 findings4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up</a:t>
            </a:r>
            <a:r>
              <a:rPr dirty="0" sz="105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to 50% of </a:t>
            </a: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pneumothoraces</a:t>
            </a:r>
            <a:r>
              <a:rPr dirty="0" sz="105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are </a:t>
            </a: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initially</a:t>
            </a:r>
            <a:r>
              <a:rPr dirty="0" sz="1050" spc="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overlooked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.</a:t>
            </a:r>
            <a:endParaRPr sz="1050">
              <a:latin typeface="Roboto"/>
              <a:cs typeface="Roboto"/>
            </a:endParaRPr>
          </a:p>
          <a:p>
            <a:pPr marL="224790">
              <a:lnSpc>
                <a:spcPct val="100000"/>
              </a:lnSpc>
              <a:spcBef>
                <a:spcPts val="765"/>
              </a:spcBef>
            </a:pP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AI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tools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can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flag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65">
                <a:solidFill>
                  <a:srgbClr val="15203F"/>
                </a:solidFill>
                <a:latin typeface="Roboto"/>
                <a:cs typeface="Roboto"/>
              </a:rPr>
              <a:t>high-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risk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cases,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helping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prioritize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urgent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studies.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38175" y="524827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1"/>
                </a:lnTo>
                <a:lnTo>
                  <a:pt x="0" y="16520"/>
                </a:lnTo>
                <a:lnTo>
                  <a:pt x="0" y="21574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4"/>
                </a:lnTo>
                <a:lnTo>
                  <a:pt x="38100" y="19050"/>
                </a:lnTo>
                <a:lnTo>
                  <a:pt x="38100" y="16520"/>
                </a:lnTo>
                <a:lnTo>
                  <a:pt x="24005" y="481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38175" y="5505451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1"/>
                </a:lnTo>
                <a:lnTo>
                  <a:pt x="0" y="16520"/>
                </a:lnTo>
                <a:lnTo>
                  <a:pt x="0" y="21574"/>
                </a:lnTo>
                <a:lnTo>
                  <a:pt x="16525" y="38094"/>
                </a:lnTo>
                <a:lnTo>
                  <a:pt x="21574" y="38094"/>
                </a:lnTo>
                <a:lnTo>
                  <a:pt x="38100" y="21574"/>
                </a:lnTo>
                <a:lnTo>
                  <a:pt x="38100" y="19050"/>
                </a:lnTo>
                <a:lnTo>
                  <a:pt x="38100" y="16520"/>
                </a:lnTo>
                <a:lnTo>
                  <a:pt x="24005" y="481"/>
                </a:lnTo>
                <a:lnTo>
                  <a:pt x="2157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07466" y="4759991"/>
            <a:ext cx="4692650" cy="842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spc="70" b="1">
                <a:solidFill>
                  <a:srgbClr val="3157B7"/>
                </a:solidFill>
                <a:latin typeface="Cambria"/>
                <a:cs typeface="Cambria"/>
              </a:rPr>
              <a:t>Efficiency</a:t>
            </a:r>
            <a:r>
              <a:rPr dirty="0" sz="1550" spc="6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20" b="1">
                <a:solidFill>
                  <a:srgbClr val="3157B7"/>
                </a:solidFill>
                <a:latin typeface="Cambria"/>
                <a:cs typeface="Cambria"/>
              </a:rPr>
              <a:t>Gains</a:t>
            </a:r>
            <a:endParaRPr sz="1550">
              <a:latin typeface="Cambria"/>
              <a:cs typeface="Cambria"/>
            </a:endParaRPr>
          </a:p>
          <a:p>
            <a:pPr marL="224790" marR="5080">
              <a:lnSpc>
                <a:spcPct val="160700"/>
              </a:lnSpc>
              <a:spcBef>
                <a:spcPts val="500"/>
              </a:spcBef>
            </a:pPr>
            <a:r>
              <a:rPr dirty="0" sz="1050" spc="-75">
                <a:solidFill>
                  <a:srgbClr val="15203F"/>
                </a:solidFill>
                <a:latin typeface="Roboto"/>
                <a:cs typeface="Roboto"/>
              </a:rPr>
              <a:t>AI-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assisted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triage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reduces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reporting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time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from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186</a:t>
            </a:r>
            <a:r>
              <a:rPr dirty="0" sz="105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minutes</a:t>
            </a:r>
            <a:r>
              <a:rPr dirty="0" sz="1050" spc="-3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05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100</a:t>
            </a:r>
            <a:r>
              <a:rPr dirty="0" sz="1050" spc="-3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minutes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. Faster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turnaround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 improves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clinical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workflow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patient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outcomes.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873902" y="1226216"/>
            <a:ext cx="2428875" cy="2647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spc="45" b="1">
                <a:solidFill>
                  <a:srgbClr val="3157B7"/>
                </a:solidFill>
                <a:latin typeface="Cambria"/>
                <a:cs typeface="Cambria"/>
              </a:rPr>
              <a:t>Clinical</a:t>
            </a:r>
            <a:r>
              <a:rPr dirty="0" sz="1550" spc="16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Decision</a:t>
            </a:r>
            <a:r>
              <a:rPr dirty="0" sz="1550" spc="16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10" b="1">
                <a:solidFill>
                  <a:srgbClr val="3157B7"/>
                </a:solidFill>
                <a:latin typeface="Cambria"/>
                <a:cs typeface="Cambria"/>
              </a:rPr>
              <a:t>Support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905500" y="171449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905500" y="197167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6086424" y="1626076"/>
            <a:ext cx="4615815" cy="1080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Accurate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enables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reliable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severity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quantification.</a:t>
            </a:r>
            <a:endParaRPr sz="10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Directly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supports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key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clinical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decisions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such</a:t>
            </a:r>
            <a:r>
              <a:rPr dirty="0" sz="10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5">
                <a:solidFill>
                  <a:srgbClr val="15203F"/>
                </a:solidFill>
                <a:latin typeface="Roboto"/>
                <a:cs typeface="Roboto"/>
              </a:rPr>
              <a:t>as:</a:t>
            </a:r>
            <a:endParaRPr sz="1050">
              <a:latin typeface="Roboto"/>
              <a:cs typeface="Roboto"/>
            </a:endParaRPr>
          </a:p>
          <a:p>
            <a:pPr marL="90170" indent="-77470">
              <a:lnSpc>
                <a:spcPct val="100000"/>
              </a:lnSpc>
              <a:spcBef>
                <a:spcPts val="465"/>
              </a:spcBef>
              <a:buFont typeface="Roboto"/>
              <a:buChar char="•"/>
              <a:tabLst>
                <a:tab pos="90170" algn="l"/>
              </a:tabLst>
            </a:pP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Observation</a:t>
            </a:r>
            <a:endParaRPr sz="1050">
              <a:latin typeface="Roboto"/>
              <a:cs typeface="Roboto"/>
            </a:endParaRPr>
          </a:p>
          <a:p>
            <a:pPr marL="90170" indent="-77470">
              <a:lnSpc>
                <a:spcPct val="100000"/>
              </a:lnSpc>
              <a:spcBef>
                <a:spcPts val="390"/>
              </a:spcBef>
              <a:buFont typeface="Roboto"/>
              <a:buChar char="•"/>
              <a:tabLst>
                <a:tab pos="90170" algn="l"/>
              </a:tabLst>
            </a:pP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Needle </a:t>
            </a: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aspiration</a:t>
            </a:r>
            <a:endParaRPr sz="1050">
              <a:latin typeface="Roboto"/>
              <a:cs typeface="Roboto"/>
            </a:endParaRPr>
          </a:p>
          <a:p>
            <a:pPr marL="90170" indent="-77470">
              <a:lnSpc>
                <a:spcPct val="100000"/>
              </a:lnSpc>
              <a:spcBef>
                <a:spcPts val="390"/>
              </a:spcBef>
              <a:buFont typeface="Roboto"/>
              <a:buChar char="•"/>
              <a:tabLst>
                <a:tab pos="90170" algn="l"/>
              </a:tabLst>
            </a:pP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Chest</a:t>
            </a:r>
            <a:r>
              <a:rPr dirty="0" sz="1050" spc="-2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b="1">
                <a:solidFill>
                  <a:srgbClr val="15203F"/>
                </a:solidFill>
                <a:latin typeface="Roboto"/>
                <a:cs typeface="Roboto"/>
              </a:rPr>
              <a:t>tube</a:t>
            </a:r>
            <a:r>
              <a:rPr dirty="0" sz="1050" spc="-2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 b="1">
                <a:solidFill>
                  <a:srgbClr val="15203F"/>
                </a:solidFill>
                <a:latin typeface="Roboto"/>
                <a:cs typeface="Roboto"/>
              </a:rPr>
              <a:t>placement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905500" y="36766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5905500" y="41433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5905500" y="4400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5905500" y="487680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873902" y="3188366"/>
            <a:ext cx="4882515" cy="17849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b="1">
                <a:solidFill>
                  <a:srgbClr val="3157B7"/>
                </a:solidFill>
                <a:latin typeface="Cambria"/>
                <a:cs typeface="Cambria"/>
              </a:rPr>
              <a:t>Standardization</a:t>
            </a:r>
            <a:r>
              <a:rPr dirty="0" sz="1550" spc="20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180" b="1">
                <a:solidFill>
                  <a:srgbClr val="3157B7"/>
                </a:solidFill>
                <a:latin typeface="Cambria"/>
                <a:cs typeface="Cambria"/>
              </a:rPr>
              <a:t>&amp;</a:t>
            </a:r>
            <a:r>
              <a:rPr dirty="0" sz="1550" spc="20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45" b="1">
                <a:solidFill>
                  <a:srgbClr val="3157B7"/>
                </a:solidFill>
                <a:latin typeface="Cambria"/>
                <a:cs typeface="Cambria"/>
              </a:rPr>
              <a:t>Workflow</a:t>
            </a:r>
            <a:r>
              <a:rPr dirty="0" sz="1550" spc="204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550" spc="-10" b="1">
                <a:solidFill>
                  <a:srgbClr val="3157B7"/>
                </a:solidFill>
                <a:latin typeface="Cambria"/>
                <a:cs typeface="Cambria"/>
              </a:rPr>
              <a:t>Integration</a:t>
            </a:r>
            <a:endParaRPr sz="1550">
              <a:latin typeface="Cambria"/>
              <a:cs typeface="Cambria"/>
            </a:endParaRPr>
          </a:p>
          <a:p>
            <a:pPr marL="224790" marR="370205">
              <a:lnSpc>
                <a:spcPct val="131000"/>
              </a:lnSpc>
              <a:spcBef>
                <a:spcPts val="875"/>
              </a:spcBef>
            </a:pP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Automated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segmentation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reduces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55">
                <a:solidFill>
                  <a:srgbClr val="15203F"/>
                </a:solidFill>
                <a:latin typeface="Roboto"/>
                <a:cs typeface="Roboto"/>
              </a:rPr>
              <a:t>inter-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observer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variability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0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improves consistency.</a:t>
            </a:r>
            <a:endParaRPr sz="1050">
              <a:latin typeface="Roboto"/>
              <a:cs typeface="Roboto"/>
            </a:endParaRPr>
          </a:p>
          <a:p>
            <a:pPr marL="224790">
              <a:lnSpc>
                <a:spcPct val="100000"/>
              </a:lnSpc>
              <a:spcBef>
                <a:spcPts val="765"/>
              </a:spcBef>
            </a:pP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Provides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standardized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severity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assessment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across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different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clinicians.</a:t>
            </a:r>
            <a:endParaRPr sz="1050">
              <a:latin typeface="Roboto"/>
              <a:cs typeface="Roboto"/>
            </a:endParaRPr>
          </a:p>
          <a:p>
            <a:pPr marL="224790" marR="5080">
              <a:lnSpc>
                <a:spcPct val="136900"/>
              </a:lnSpc>
              <a:spcBef>
                <a:spcPts val="300"/>
              </a:spcBef>
            </a:pP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Integrates smoothly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into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existing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PACS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workflows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 without adding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radiologist workload.</a:t>
            </a:r>
            <a:endParaRPr sz="1050">
              <a:latin typeface="Roboto"/>
              <a:cs typeface="Roboto"/>
            </a:endParaRPr>
          </a:p>
          <a:p>
            <a:pPr marL="224790">
              <a:lnSpc>
                <a:spcPct val="100000"/>
              </a:lnSpc>
              <a:spcBef>
                <a:spcPts val="765"/>
              </a:spcBef>
            </a:pP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Helps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accelerate </a:t>
            </a:r>
            <a:r>
              <a:rPr dirty="0" sz="1050" spc="-35">
                <a:solidFill>
                  <a:srgbClr val="15203F"/>
                </a:solidFill>
                <a:latin typeface="Roboto"/>
                <a:cs typeface="Roboto"/>
              </a:rPr>
              <a:t>decision-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making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55">
                <a:solidFill>
                  <a:srgbClr val="15203F"/>
                </a:solidFill>
                <a:latin typeface="Roboto"/>
                <a:cs typeface="Roboto"/>
              </a:rPr>
              <a:t>time-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sensitive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20">
                <a:solidFill>
                  <a:srgbClr val="15203F"/>
                </a:solidFill>
                <a:latin typeface="Roboto"/>
                <a:cs typeface="Roboto"/>
              </a:rPr>
              <a:t>emergency</a:t>
            </a:r>
            <a:r>
              <a:rPr dirty="0" sz="10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15203F"/>
                </a:solidFill>
                <a:latin typeface="Roboto"/>
                <a:cs typeface="Roboto"/>
              </a:rPr>
              <a:t>situations.</a:t>
            </a:r>
            <a:endParaRPr sz="1050">
              <a:latin typeface="Roboto"/>
              <a:cs typeface="Roboto"/>
            </a:endParaRPr>
          </a:p>
        </p:txBody>
      </p:sp>
      <p:pic>
        <p:nvPicPr>
          <p:cNvPr id="23" name="object 23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894060" cy="6436995"/>
          </a:xfrm>
          <a:custGeom>
            <a:avLst/>
            <a:gdLst/>
            <a:ahLst/>
            <a:cxnLst/>
            <a:rect l="l" t="t" r="r" b="b"/>
            <a:pathLst>
              <a:path w="10894060" h="6436995">
                <a:moveTo>
                  <a:pt x="10893815" y="0"/>
                </a:moveTo>
                <a:lnTo>
                  <a:pt x="0" y="0"/>
                </a:lnTo>
                <a:lnTo>
                  <a:pt x="0" y="6436429"/>
                </a:lnTo>
                <a:lnTo>
                  <a:pt x="10893815" y="6436429"/>
                </a:lnTo>
                <a:lnTo>
                  <a:pt x="10893815" y="0"/>
                </a:lnTo>
                <a:close/>
              </a:path>
            </a:pathLst>
          </a:custGeom>
          <a:solidFill>
            <a:srgbClr val="FBFC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432810">
              <a:lnSpc>
                <a:spcPct val="100000"/>
              </a:lnSpc>
              <a:spcBef>
                <a:spcPts val="110"/>
              </a:spcBef>
            </a:pPr>
            <a:r>
              <a:rPr dirty="0" sz="2150" spc="45"/>
              <a:t>Technical</a:t>
            </a:r>
            <a:r>
              <a:rPr dirty="0" sz="2150" spc="95"/>
              <a:t> </a:t>
            </a:r>
            <a:r>
              <a:rPr dirty="0" sz="2150" spc="45"/>
              <a:t>Motivation</a:t>
            </a:r>
            <a:endParaRPr sz="2150"/>
          </a:p>
        </p:txBody>
      </p:sp>
      <p:sp>
        <p:nvSpPr>
          <p:cNvPr id="4" name="object 4" descr=""/>
          <p:cNvSpPr/>
          <p:nvPr/>
        </p:nvSpPr>
        <p:spPr>
          <a:xfrm>
            <a:off x="599159" y="147066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20562" y="0"/>
                </a:moveTo>
                <a:lnTo>
                  <a:pt x="15750" y="0"/>
                </a:lnTo>
                <a:lnTo>
                  <a:pt x="13433" y="459"/>
                </a:lnTo>
                <a:lnTo>
                  <a:pt x="0" y="15747"/>
                </a:lnTo>
                <a:lnTo>
                  <a:pt x="0" y="20565"/>
                </a:lnTo>
                <a:lnTo>
                  <a:pt x="15750" y="36312"/>
                </a:lnTo>
                <a:lnTo>
                  <a:pt x="20562" y="36312"/>
                </a:lnTo>
                <a:lnTo>
                  <a:pt x="36312" y="20565"/>
                </a:lnTo>
                <a:lnTo>
                  <a:pt x="36312" y="18156"/>
                </a:lnTo>
                <a:lnTo>
                  <a:pt x="36312" y="15747"/>
                </a:lnTo>
                <a:lnTo>
                  <a:pt x="22879" y="459"/>
                </a:lnTo>
                <a:lnTo>
                  <a:pt x="205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99159" y="2868704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20562" y="0"/>
                </a:moveTo>
                <a:lnTo>
                  <a:pt x="15750" y="0"/>
                </a:lnTo>
                <a:lnTo>
                  <a:pt x="13433" y="459"/>
                </a:lnTo>
                <a:lnTo>
                  <a:pt x="0" y="15747"/>
                </a:lnTo>
                <a:lnTo>
                  <a:pt x="0" y="20565"/>
                </a:lnTo>
                <a:lnTo>
                  <a:pt x="15750" y="36312"/>
                </a:lnTo>
                <a:lnTo>
                  <a:pt x="20562" y="36312"/>
                </a:lnTo>
                <a:lnTo>
                  <a:pt x="36312" y="20565"/>
                </a:lnTo>
                <a:lnTo>
                  <a:pt x="36312" y="18156"/>
                </a:lnTo>
                <a:lnTo>
                  <a:pt x="36312" y="15747"/>
                </a:lnTo>
                <a:lnTo>
                  <a:pt x="22879" y="459"/>
                </a:lnTo>
                <a:lnTo>
                  <a:pt x="205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99159" y="3086581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20562" y="0"/>
                </a:moveTo>
                <a:lnTo>
                  <a:pt x="15750" y="0"/>
                </a:lnTo>
                <a:lnTo>
                  <a:pt x="13433" y="459"/>
                </a:lnTo>
                <a:lnTo>
                  <a:pt x="0" y="15747"/>
                </a:lnTo>
                <a:lnTo>
                  <a:pt x="0" y="20565"/>
                </a:lnTo>
                <a:lnTo>
                  <a:pt x="15750" y="36312"/>
                </a:lnTo>
                <a:lnTo>
                  <a:pt x="20562" y="36312"/>
                </a:lnTo>
                <a:lnTo>
                  <a:pt x="36312" y="20565"/>
                </a:lnTo>
                <a:lnTo>
                  <a:pt x="36312" y="18156"/>
                </a:lnTo>
                <a:lnTo>
                  <a:pt x="36312" y="15747"/>
                </a:lnTo>
                <a:lnTo>
                  <a:pt x="22879" y="459"/>
                </a:lnTo>
                <a:lnTo>
                  <a:pt x="205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99159" y="3295379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0562" y="0"/>
                </a:moveTo>
                <a:lnTo>
                  <a:pt x="15750" y="0"/>
                </a:lnTo>
                <a:lnTo>
                  <a:pt x="13433" y="459"/>
                </a:lnTo>
                <a:lnTo>
                  <a:pt x="0" y="15747"/>
                </a:lnTo>
                <a:lnTo>
                  <a:pt x="0" y="20565"/>
                </a:lnTo>
                <a:lnTo>
                  <a:pt x="15750" y="36312"/>
                </a:lnTo>
                <a:lnTo>
                  <a:pt x="20562" y="36312"/>
                </a:lnTo>
                <a:lnTo>
                  <a:pt x="36312" y="20565"/>
                </a:lnTo>
                <a:lnTo>
                  <a:pt x="36312" y="18156"/>
                </a:lnTo>
                <a:lnTo>
                  <a:pt x="36312" y="15747"/>
                </a:lnTo>
                <a:lnTo>
                  <a:pt x="22879" y="459"/>
                </a:lnTo>
                <a:lnTo>
                  <a:pt x="205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99159" y="351325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0562" y="0"/>
                </a:moveTo>
                <a:lnTo>
                  <a:pt x="15750" y="0"/>
                </a:lnTo>
                <a:lnTo>
                  <a:pt x="13433" y="459"/>
                </a:lnTo>
                <a:lnTo>
                  <a:pt x="0" y="15747"/>
                </a:lnTo>
                <a:lnTo>
                  <a:pt x="0" y="20565"/>
                </a:lnTo>
                <a:lnTo>
                  <a:pt x="15750" y="36312"/>
                </a:lnTo>
                <a:lnTo>
                  <a:pt x="20562" y="36312"/>
                </a:lnTo>
                <a:lnTo>
                  <a:pt x="36312" y="20565"/>
                </a:lnTo>
                <a:lnTo>
                  <a:pt x="36312" y="18156"/>
                </a:lnTo>
                <a:lnTo>
                  <a:pt x="36312" y="15747"/>
                </a:lnTo>
                <a:lnTo>
                  <a:pt x="22879" y="459"/>
                </a:lnTo>
                <a:lnTo>
                  <a:pt x="205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99159" y="4384761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0562" y="0"/>
                </a:moveTo>
                <a:lnTo>
                  <a:pt x="15750" y="0"/>
                </a:lnTo>
                <a:lnTo>
                  <a:pt x="13433" y="459"/>
                </a:lnTo>
                <a:lnTo>
                  <a:pt x="0" y="15747"/>
                </a:lnTo>
                <a:lnTo>
                  <a:pt x="0" y="20565"/>
                </a:lnTo>
                <a:lnTo>
                  <a:pt x="15750" y="36312"/>
                </a:lnTo>
                <a:lnTo>
                  <a:pt x="20562" y="36312"/>
                </a:lnTo>
                <a:lnTo>
                  <a:pt x="36312" y="20565"/>
                </a:lnTo>
                <a:lnTo>
                  <a:pt x="36312" y="18156"/>
                </a:lnTo>
                <a:lnTo>
                  <a:pt x="36312" y="15747"/>
                </a:lnTo>
                <a:lnTo>
                  <a:pt x="22879" y="459"/>
                </a:lnTo>
                <a:lnTo>
                  <a:pt x="205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99159" y="4602637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0562" y="0"/>
                </a:moveTo>
                <a:lnTo>
                  <a:pt x="15750" y="0"/>
                </a:lnTo>
                <a:lnTo>
                  <a:pt x="13433" y="459"/>
                </a:lnTo>
                <a:lnTo>
                  <a:pt x="0" y="15747"/>
                </a:lnTo>
                <a:lnTo>
                  <a:pt x="0" y="20565"/>
                </a:lnTo>
                <a:lnTo>
                  <a:pt x="15750" y="36312"/>
                </a:lnTo>
                <a:lnTo>
                  <a:pt x="20562" y="36312"/>
                </a:lnTo>
                <a:lnTo>
                  <a:pt x="36312" y="20565"/>
                </a:lnTo>
                <a:lnTo>
                  <a:pt x="36312" y="18156"/>
                </a:lnTo>
                <a:lnTo>
                  <a:pt x="36312" y="15747"/>
                </a:lnTo>
                <a:lnTo>
                  <a:pt x="22879" y="459"/>
                </a:lnTo>
                <a:lnTo>
                  <a:pt x="205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99159" y="4820513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0562" y="0"/>
                </a:moveTo>
                <a:lnTo>
                  <a:pt x="15750" y="0"/>
                </a:lnTo>
                <a:lnTo>
                  <a:pt x="13433" y="459"/>
                </a:lnTo>
                <a:lnTo>
                  <a:pt x="0" y="15747"/>
                </a:lnTo>
                <a:lnTo>
                  <a:pt x="0" y="20565"/>
                </a:lnTo>
                <a:lnTo>
                  <a:pt x="15750" y="36312"/>
                </a:lnTo>
                <a:lnTo>
                  <a:pt x="20562" y="36312"/>
                </a:lnTo>
                <a:lnTo>
                  <a:pt x="36312" y="20565"/>
                </a:lnTo>
                <a:lnTo>
                  <a:pt x="36312" y="18156"/>
                </a:lnTo>
                <a:lnTo>
                  <a:pt x="36312" y="15747"/>
                </a:lnTo>
                <a:lnTo>
                  <a:pt x="22879" y="459"/>
                </a:lnTo>
                <a:lnTo>
                  <a:pt x="205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99159" y="5029311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0562" y="0"/>
                </a:moveTo>
                <a:lnTo>
                  <a:pt x="15750" y="0"/>
                </a:lnTo>
                <a:lnTo>
                  <a:pt x="13433" y="459"/>
                </a:lnTo>
                <a:lnTo>
                  <a:pt x="0" y="15747"/>
                </a:lnTo>
                <a:lnTo>
                  <a:pt x="0" y="20565"/>
                </a:lnTo>
                <a:lnTo>
                  <a:pt x="15750" y="36312"/>
                </a:lnTo>
                <a:lnTo>
                  <a:pt x="20562" y="36312"/>
                </a:lnTo>
                <a:lnTo>
                  <a:pt x="22879" y="35852"/>
                </a:lnTo>
                <a:lnTo>
                  <a:pt x="25101" y="34920"/>
                </a:lnTo>
                <a:lnTo>
                  <a:pt x="27328" y="34012"/>
                </a:lnTo>
                <a:lnTo>
                  <a:pt x="36312" y="20565"/>
                </a:lnTo>
                <a:lnTo>
                  <a:pt x="36312" y="18156"/>
                </a:lnTo>
                <a:lnTo>
                  <a:pt x="36312" y="15747"/>
                </a:lnTo>
                <a:lnTo>
                  <a:pt x="22879" y="459"/>
                </a:lnTo>
                <a:lnTo>
                  <a:pt x="2056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78374" y="1066423"/>
            <a:ext cx="4820920" cy="4043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solidFill>
                  <a:srgbClr val="3157B7"/>
                </a:solidFill>
                <a:latin typeface="Cambria"/>
                <a:cs typeface="Cambria"/>
              </a:rPr>
              <a:t>Limitations</a:t>
            </a:r>
            <a:r>
              <a:rPr dirty="0" sz="1300" spc="19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157B7"/>
                </a:solidFill>
                <a:latin typeface="Cambria"/>
                <a:cs typeface="Cambria"/>
              </a:rPr>
              <a:t>of</a:t>
            </a:r>
            <a:r>
              <a:rPr dirty="0" sz="1300" spc="19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157B7"/>
                </a:solidFill>
                <a:latin typeface="Cambria"/>
                <a:cs typeface="Cambria"/>
              </a:rPr>
              <a:t>Classical</a:t>
            </a:r>
            <a:r>
              <a:rPr dirty="0" sz="1300" spc="19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157B7"/>
                </a:solidFill>
                <a:latin typeface="Cambria"/>
                <a:cs typeface="Cambria"/>
              </a:rPr>
              <a:t>Methods</a:t>
            </a:r>
            <a:endParaRPr sz="1300">
              <a:latin typeface="Cambria"/>
              <a:cs typeface="Cambria"/>
            </a:endParaRPr>
          </a:p>
          <a:p>
            <a:pPr marL="187960">
              <a:lnSpc>
                <a:spcPct val="100000"/>
              </a:lnSpc>
              <a:spcBef>
                <a:spcPts val="1035"/>
              </a:spcBef>
            </a:pP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Techniques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 like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thresholding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edge detection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region growing</a:t>
            </a:r>
            <a:r>
              <a:rPr dirty="0" sz="850" spc="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fail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generalize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due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25">
                <a:solidFill>
                  <a:srgbClr val="15203F"/>
                </a:solidFill>
                <a:latin typeface="Roboto"/>
                <a:cs typeface="Roboto"/>
              </a:rPr>
              <a:t>to:</a:t>
            </a:r>
            <a:endParaRPr sz="850">
              <a:latin typeface="Roboto"/>
              <a:cs typeface="Roboto"/>
            </a:endParaRPr>
          </a:p>
          <a:p>
            <a:pPr marL="251460" indent="-63500">
              <a:lnSpc>
                <a:spcPct val="100000"/>
              </a:lnSpc>
              <a:spcBef>
                <a:spcPts val="335"/>
              </a:spcBef>
              <a:buChar char="•"/>
              <a:tabLst>
                <a:tab pos="251460" algn="l"/>
              </a:tabLst>
            </a:pP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Low</a:t>
            </a:r>
            <a:r>
              <a:rPr dirty="0" sz="8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contrast</a:t>
            </a:r>
            <a:r>
              <a:rPr dirty="0" sz="8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noise</a:t>
            </a:r>
            <a:r>
              <a:rPr dirty="0" sz="8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8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chest</a:t>
            </a:r>
            <a:r>
              <a:rPr dirty="0" sz="8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95">
                <a:solidFill>
                  <a:srgbClr val="15203F"/>
                </a:solidFill>
                <a:latin typeface="Roboto"/>
                <a:cs typeface="Roboto"/>
              </a:rPr>
              <a:t>X-</a:t>
            </a:r>
            <a:r>
              <a:rPr dirty="0" sz="850" spc="-20">
                <a:solidFill>
                  <a:srgbClr val="15203F"/>
                </a:solidFill>
                <a:latin typeface="Roboto"/>
                <a:cs typeface="Roboto"/>
              </a:rPr>
              <a:t>rays</a:t>
            </a:r>
            <a:endParaRPr sz="850">
              <a:latin typeface="Roboto"/>
              <a:cs typeface="Roboto"/>
            </a:endParaRPr>
          </a:p>
          <a:p>
            <a:pPr marL="251460" indent="-63500">
              <a:lnSpc>
                <a:spcPct val="100000"/>
              </a:lnSpc>
              <a:spcBef>
                <a:spcPts val="409"/>
              </a:spcBef>
              <a:buChar char="•"/>
              <a:tabLst>
                <a:tab pos="251460" algn="l"/>
              </a:tabLst>
            </a:pP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Overlapping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anatomical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 structures</a:t>
            </a:r>
            <a:endParaRPr sz="850">
              <a:latin typeface="Roboto"/>
              <a:cs typeface="Roboto"/>
            </a:endParaRPr>
          </a:p>
          <a:p>
            <a:pPr marL="251460" indent="-63500">
              <a:lnSpc>
                <a:spcPct val="100000"/>
              </a:lnSpc>
              <a:spcBef>
                <a:spcPts val="340"/>
              </a:spcBef>
              <a:buChar char="•"/>
              <a:tabLst>
                <a:tab pos="251460" algn="l"/>
              </a:tabLst>
            </a:pP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Subtle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irregular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boundaries</a:t>
            </a:r>
            <a:endParaRPr sz="8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8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00" b="1">
                <a:solidFill>
                  <a:srgbClr val="3157B7"/>
                </a:solidFill>
                <a:latin typeface="Cambria"/>
                <a:cs typeface="Cambria"/>
              </a:rPr>
              <a:t>Advantages</a:t>
            </a:r>
            <a:r>
              <a:rPr dirty="0" sz="1300" spc="15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157B7"/>
                </a:solidFill>
                <a:latin typeface="Cambria"/>
                <a:cs typeface="Cambria"/>
              </a:rPr>
              <a:t>of</a:t>
            </a:r>
            <a:r>
              <a:rPr dirty="0" sz="1300" spc="15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157B7"/>
                </a:solidFill>
                <a:latin typeface="Cambria"/>
                <a:cs typeface="Cambria"/>
              </a:rPr>
              <a:t>Deep</a:t>
            </a:r>
            <a:r>
              <a:rPr dirty="0" sz="1300" spc="15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157B7"/>
                </a:solidFill>
                <a:latin typeface="Cambria"/>
                <a:cs typeface="Cambria"/>
              </a:rPr>
              <a:t>Learning</a:t>
            </a:r>
            <a:r>
              <a:rPr dirty="0" sz="1300" spc="15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157B7"/>
                </a:solidFill>
                <a:latin typeface="Cambria"/>
                <a:cs typeface="Cambria"/>
              </a:rPr>
              <a:t>Methods</a:t>
            </a: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Deep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 learning automatically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learns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 hierarchical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features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from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raw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CXRs,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enabling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models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25">
                <a:solidFill>
                  <a:srgbClr val="15203F"/>
                </a:solidFill>
                <a:latin typeface="Roboto"/>
                <a:cs typeface="Roboto"/>
              </a:rPr>
              <a:t>to:</a:t>
            </a:r>
            <a:endParaRPr sz="850">
              <a:latin typeface="Roboto"/>
              <a:cs typeface="Roboto"/>
            </a:endParaRPr>
          </a:p>
          <a:p>
            <a:pPr marL="187960" marR="2935605">
              <a:lnSpc>
                <a:spcPct val="168200"/>
              </a:lnSpc>
              <a:spcBef>
                <a:spcPts val="430"/>
              </a:spcBef>
            </a:pP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Capture</a:t>
            </a:r>
            <a:r>
              <a:rPr dirty="0" sz="85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global anatomical </a:t>
            </a:r>
            <a:r>
              <a:rPr dirty="0" sz="850" spc="-10" b="1">
                <a:solidFill>
                  <a:srgbClr val="15203F"/>
                </a:solidFill>
                <a:latin typeface="Roboto"/>
                <a:cs typeface="Roboto"/>
              </a:rPr>
              <a:t>context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Detect subtle local pleural </a:t>
            </a:r>
            <a:r>
              <a:rPr dirty="0" sz="850" spc="-20" b="1">
                <a:solidFill>
                  <a:srgbClr val="15203F"/>
                </a:solidFill>
                <a:latin typeface="Roboto"/>
                <a:cs typeface="Roboto"/>
              </a:rPr>
              <a:t>edges</a:t>
            </a:r>
            <a:endParaRPr sz="850">
              <a:latin typeface="Roboto"/>
              <a:cs typeface="Roboto"/>
            </a:endParaRPr>
          </a:p>
          <a:p>
            <a:pPr marL="187960">
              <a:lnSpc>
                <a:spcPct val="100000"/>
              </a:lnSpc>
              <a:spcBef>
                <a:spcPts val="625"/>
              </a:spcBef>
            </a:pP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Learn</a:t>
            </a:r>
            <a:r>
              <a:rPr dirty="0" sz="850" spc="-10" b="1">
                <a:solidFill>
                  <a:srgbClr val="15203F"/>
                </a:solidFill>
                <a:latin typeface="Roboto"/>
                <a:cs typeface="Roboto"/>
              </a:rPr>
              <a:t> multi-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scale</a:t>
            </a:r>
            <a:r>
              <a:rPr dirty="0" sz="85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features</a:t>
            </a:r>
            <a:r>
              <a:rPr dirty="0" sz="850" spc="-1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across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resolutions</a:t>
            </a:r>
            <a:endParaRPr sz="850">
              <a:latin typeface="Roboto"/>
              <a:cs typeface="Roboto"/>
            </a:endParaRPr>
          </a:p>
          <a:p>
            <a:pPr marL="187960">
              <a:lnSpc>
                <a:spcPct val="100000"/>
              </a:lnSpc>
              <a:spcBef>
                <a:spcPts val="695"/>
              </a:spcBef>
            </a:pP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Handle</a:t>
            </a:r>
            <a:r>
              <a:rPr dirty="0" sz="85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severe</a:t>
            </a:r>
            <a:r>
              <a:rPr dirty="0" sz="85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class</a:t>
            </a:r>
            <a:r>
              <a:rPr dirty="0" sz="85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imbalance</a:t>
            </a:r>
            <a:r>
              <a:rPr dirty="0" sz="850" spc="-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between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lung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 and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pneumothorax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regions</a:t>
            </a:r>
            <a:endParaRPr sz="8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8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300" spc="80" b="1">
                <a:solidFill>
                  <a:srgbClr val="3157B7"/>
                </a:solidFill>
                <a:latin typeface="Cambria"/>
                <a:cs typeface="Cambria"/>
              </a:rPr>
              <a:t>Why</a:t>
            </a:r>
            <a:r>
              <a:rPr dirty="0" sz="1300" spc="50" b="1">
                <a:solidFill>
                  <a:srgbClr val="3157B7"/>
                </a:solidFill>
                <a:latin typeface="Cambria"/>
                <a:cs typeface="Cambria"/>
              </a:rPr>
              <a:t> PTXSegINet? </a:t>
            </a:r>
            <a:r>
              <a:rPr dirty="0" sz="1300" spc="-25" b="1">
                <a:solidFill>
                  <a:srgbClr val="3157B7"/>
                </a:solidFill>
                <a:latin typeface="Cambria"/>
                <a:cs typeface="Cambria"/>
              </a:rPr>
              <a:t>OArchitectural</a:t>
            </a:r>
            <a:r>
              <a:rPr dirty="0" sz="1300" spc="55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157B7"/>
                </a:solidFill>
                <a:latin typeface="Cambria"/>
                <a:cs typeface="Cambria"/>
              </a:rPr>
              <a:t>ImprovementsP</a:t>
            </a: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850" spc="-20">
                <a:solidFill>
                  <a:srgbClr val="15203F"/>
                </a:solidFill>
                <a:latin typeface="Roboto"/>
                <a:cs typeface="Roboto"/>
              </a:rPr>
              <a:t>PTXSeg-</a:t>
            </a:r>
            <a:r>
              <a:rPr dirty="0" sz="850" spc="-30">
                <a:solidFill>
                  <a:srgbClr val="15203F"/>
                </a:solidFill>
                <a:latin typeface="Roboto"/>
                <a:cs typeface="Roboto"/>
              </a:rPr>
              <a:t>Net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integrates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several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 modern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enhancements:</a:t>
            </a:r>
            <a:endParaRPr sz="8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850">
              <a:latin typeface="Roboto"/>
              <a:cs typeface="Roboto"/>
            </a:endParaRPr>
          </a:p>
          <a:p>
            <a:pPr marL="187960">
              <a:lnSpc>
                <a:spcPct val="100000"/>
              </a:lnSpc>
              <a:spcBef>
                <a:spcPts val="5"/>
              </a:spcBef>
            </a:pP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Residual</a:t>
            </a:r>
            <a:r>
              <a:rPr dirty="0" sz="850" spc="-1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Blocks:</a:t>
            </a:r>
            <a:r>
              <a:rPr dirty="0" sz="850" spc="-1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Improve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 gradient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flow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 stability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8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deeper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 networks</a:t>
            </a:r>
            <a:endParaRPr sz="850">
              <a:latin typeface="Roboto"/>
              <a:cs typeface="Roboto"/>
            </a:endParaRPr>
          </a:p>
          <a:p>
            <a:pPr marL="187960">
              <a:lnSpc>
                <a:spcPct val="100000"/>
              </a:lnSpc>
              <a:spcBef>
                <a:spcPts val="695"/>
              </a:spcBef>
            </a:pP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Attention</a:t>
            </a:r>
            <a:r>
              <a:rPr dirty="0" sz="850" spc="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Gates:</a:t>
            </a:r>
            <a:r>
              <a:rPr dirty="0" sz="850" spc="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Highlight</a:t>
            </a:r>
            <a:r>
              <a:rPr dirty="0" sz="85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30">
                <a:solidFill>
                  <a:srgbClr val="15203F"/>
                </a:solidFill>
                <a:latin typeface="Roboto"/>
                <a:cs typeface="Roboto"/>
              </a:rPr>
              <a:t>pneumothorax-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relevant</a:t>
            </a:r>
            <a:r>
              <a:rPr dirty="0" sz="85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regions</a:t>
            </a:r>
            <a:r>
              <a:rPr dirty="0" sz="85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while</a:t>
            </a:r>
            <a:r>
              <a:rPr dirty="0" sz="85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suppressing</a:t>
            </a:r>
            <a:r>
              <a:rPr dirty="0" sz="850" spc="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irrelevant</a:t>
            </a:r>
            <a:r>
              <a:rPr dirty="0" sz="85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features</a:t>
            </a:r>
            <a:endParaRPr sz="850">
              <a:latin typeface="Roboto"/>
              <a:cs typeface="Roboto"/>
            </a:endParaRPr>
          </a:p>
          <a:p>
            <a:pPr marL="187960">
              <a:lnSpc>
                <a:spcPct val="100000"/>
              </a:lnSpc>
              <a:spcBef>
                <a:spcPts val="695"/>
              </a:spcBef>
            </a:pP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Deep Supervision: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Ensures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40">
                <a:solidFill>
                  <a:srgbClr val="15203F"/>
                </a:solidFill>
                <a:latin typeface="Roboto"/>
                <a:cs typeface="Roboto"/>
              </a:rPr>
              <a:t>multi-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scale</a:t>
            </a:r>
            <a:r>
              <a:rPr dirty="0" sz="8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consistency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 across decoder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outputs</a:t>
            </a:r>
            <a:endParaRPr sz="850">
              <a:latin typeface="Roboto"/>
              <a:cs typeface="Roboto"/>
            </a:endParaRPr>
          </a:p>
          <a:p>
            <a:pPr marL="187960">
              <a:lnSpc>
                <a:spcPct val="100000"/>
              </a:lnSpc>
              <a:spcBef>
                <a:spcPts val="625"/>
              </a:spcBef>
            </a:pP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Autoencoder</a:t>
            </a:r>
            <a:r>
              <a:rPr dirty="0" sz="850" spc="1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b="1">
                <a:solidFill>
                  <a:srgbClr val="15203F"/>
                </a:solidFill>
                <a:latin typeface="Roboto"/>
                <a:cs typeface="Roboto"/>
              </a:rPr>
              <a:t>Pretraining:</a:t>
            </a:r>
            <a:r>
              <a:rPr dirty="0" sz="850" spc="1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Provides</a:t>
            </a:r>
            <a:r>
              <a:rPr dirty="0" sz="85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35">
                <a:solidFill>
                  <a:srgbClr val="15203F"/>
                </a:solidFill>
                <a:latin typeface="Roboto"/>
                <a:cs typeface="Roboto"/>
              </a:rPr>
              <a:t>domain-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specific</a:t>
            </a:r>
            <a:r>
              <a:rPr dirty="0" sz="85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initialization</a:t>
            </a:r>
            <a:r>
              <a:rPr dirty="0" sz="85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using</a:t>
            </a:r>
            <a:r>
              <a:rPr dirty="0" sz="85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>
                <a:solidFill>
                  <a:srgbClr val="15203F"/>
                </a:solidFill>
                <a:latin typeface="Roboto"/>
                <a:cs typeface="Roboto"/>
              </a:rPr>
              <a:t>large</a:t>
            </a:r>
            <a:r>
              <a:rPr dirty="0" sz="85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10">
                <a:solidFill>
                  <a:srgbClr val="15203F"/>
                </a:solidFill>
                <a:latin typeface="Roboto"/>
                <a:cs typeface="Roboto"/>
              </a:rPr>
              <a:t>unlabeled</a:t>
            </a:r>
            <a:r>
              <a:rPr dirty="0" sz="850" spc="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850" spc="-20">
                <a:solidFill>
                  <a:srgbClr val="15203F"/>
                </a:solidFill>
                <a:latin typeface="Roboto"/>
                <a:cs typeface="Roboto"/>
              </a:rPr>
              <a:t>CXRs</a:t>
            </a:r>
            <a:endParaRPr sz="850">
              <a:latin typeface="Roboto"/>
              <a:cs typeface="Roboto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9976" y="1098459"/>
            <a:ext cx="3004877" cy="4475541"/>
          </a:xfrm>
          <a:prstGeom prst="rect">
            <a:avLst/>
          </a:prstGeom>
        </p:spPr>
      </p:pic>
      <p:pic>
        <p:nvPicPr>
          <p:cNvPr id="15" name="object 1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0833" y="5950202"/>
            <a:ext cx="1672200" cy="3994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/>
              <a:t>Project</a:t>
            </a:r>
            <a:r>
              <a:rPr dirty="0" sz="3450" spc="265"/>
              <a:t> </a:t>
            </a:r>
            <a:r>
              <a:rPr dirty="0" sz="3450" spc="55"/>
              <a:t>Objectives</a:t>
            </a:r>
            <a:endParaRPr sz="3450"/>
          </a:p>
        </p:txBody>
      </p:sp>
      <p:sp>
        <p:nvSpPr>
          <p:cNvPr id="3" name="object 3" descr=""/>
          <p:cNvSpPr/>
          <p:nvPr/>
        </p:nvSpPr>
        <p:spPr>
          <a:xfrm>
            <a:off x="657225" y="2114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57225" y="27431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7225" y="36576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7466" y="1464627"/>
            <a:ext cx="2934335" cy="25939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b="1">
                <a:solidFill>
                  <a:srgbClr val="3157B7"/>
                </a:solidFill>
                <a:latin typeface="Cambria"/>
                <a:cs typeface="Cambria"/>
              </a:rPr>
              <a:t>Research-</a:t>
            </a:r>
            <a:r>
              <a:rPr dirty="0" sz="2100" spc="-10" b="1">
                <a:solidFill>
                  <a:srgbClr val="3157B7"/>
                </a:solidFill>
                <a:latin typeface="Cambria"/>
                <a:cs typeface="Cambria"/>
              </a:rPr>
              <a:t>Oriented:</a:t>
            </a:r>
            <a:endParaRPr sz="2100">
              <a:latin typeface="Cambria"/>
              <a:cs typeface="Cambria"/>
            </a:endParaRPr>
          </a:p>
          <a:p>
            <a:pPr algn="just" marL="295910" marR="95885">
              <a:lnSpc>
                <a:spcPct val="133900"/>
              </a:lnSpc>
              <a:spcBef>
                <a:spcPts val="1135"/>
              </a:spcBef>
            </a:pP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Analyze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limitations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of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 traditional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segmentation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techniques.</a:t>
            </a:r>
            <a:endParaRPr sz="1400">
              <a:latin typeface="Roboto"/>
              <a:cs typeface="Roboto"/>
            </a:endParaRPr>
          </a:p>
          <a:p>
            <a:pPr algn="just" marL="295910" marR="145415">
              <a:lnSpc>
                <a:spcPct val="131700"/>
              </a:lnSpc>
              <a:spcBef>
                <a:spcPts val="490"/>
              </a:spcBef>
            </a:pP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Examine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modern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70">
                <a:solidFill>
                  <a:srgbClr val="15203F"/>
                </a:solidFill>
                <a:latin typeface="Roboto"/>
                <a:cs typeface="Roboto"/>
              </a:rPr>
              <a:t>deep-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learning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architectures</a:t>
            </a:r>
            <a:r>
              <a:rPr dirty="0" sz="140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for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pneumothorax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segmentation.</a:t>
            </a:r>
            <a:endParaRPr sz="1400">
              <a:latin typeface="Roboto"/>
              <a:cs typeface="Roboto"/>
            </a:endParaRPr>
          </a:p>
          <a:p>
            <a:pPr algn="just" marL="295910" marR="5080">
              <a:lnSpc>
                <a:spcPct val="129500"/>
              </a:lnSpc>
              <a:spcBef>
                <a:spcPts val="600"/>
              </a:spcBef>
            </a:pP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Understand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domain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challenges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in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chest</a:t>
            </a:r>
            <a:r>
              <a:rPr dirty="0" sz="140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radiography.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210050" y="2114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210050" y="35909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210050" y="42195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157167" y="1464627"/>
            <a:ext cx="3093085" cy="3451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spc="45" b="1">
                <a:solidFill>
                  <a:srgbClr val="3157B7"/>
                </a:solidFill>
                <a:latin typeface="Cambria"/>
                <a:cs typeface="Cambria"/>
              </a:rPr>
              <a:t>Technical-</a:t>
            </a:r>
            <a:r>
              <a:rPr dirty="0" sz="2100" spc="-10" b="1">
                <a:solidFill>
                  <a:srgbClr val="3157B7"/>
                </a:solidFill>
                <a:latin typeface="Cambria"/>
                <a:cs typeface="Cambria"/>
              </a:rPr>
              <a:t>Oriented:</a:t>
            </a:r>
            <a:endParaRPr sz="2100">
              <a:latin typeface="Cambria"/>
              <a:cs typeface="Cambria"/>
            </a:endParaRPr>
          </a:p>
          <a:p>
            <a:pPr marL="295910" marR="183515">
              <a:lnSpc>
                <a:spcPct val="132800"/>
              </a:lnSpc>
              <a:spcBef>
                <a:spcPts val="1155"/>
              </a:spcBef>
            </a:pP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Build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4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robust</a:t>
            </a:r>
            <a:r>
              <a:rPr dirty="0" sz="14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60">
                <a:solidFill>
                  <a:srgbClr val="15203F"/>
                </a:solidFill>
                <a:latin typeface="Roboto"/>
                <a:cs typeface="Roboto"/>
              </a:rPr>
              <a:t>U-</a:t>
            </a:r>
            <a:r>
              <a:rPr dirty="0" sz="1400" spc="-80">
                <a:solidFill>
                  <a:srgbClr val="15203F"/>
                </a:solidFill>
                <a:latin typeface="Roboto"/>
                <a:cs typeface="Roboto"/>
              </a:rPr>
              <a:t>Net-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based segmentation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architecture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enhanced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residual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connections,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attention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gates,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deep</a:t>
            </a:r>
            <a:r>
              <a:rPr dirty="0" sz="140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supervision</a:t>
            </a:r>
            <a:endParaRPr sz="1400">
              <a:latin typeface="Roboto"/>
              <a:cs typeface="Roboto"/>
            </a:endParaRPr>
          </a:p>
          <a:p>
            <a:pPr marL="295910" marR="158750">
              <a:lnSpc>
                <a:spcPct val="133900"/>
              </a:lnSpc>
              <a:spcBef>
                <a:spcPts val="450"/>
              </a:spcBef>
            </a:pP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Apply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autoencoder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pretraining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for </a:t>
            </a:r>
            <a:r>
              <a:rPr dirty="0" sz="1400" spc="-60">
                <a:solidFill>
                  <a:srgbClr val="15203F"/>
                </a:solidFill>
                <a:latin typeface="Roboto"/>
                <a:cs typeface="Roboto"/>
              </a:rPr>
              <a:t>domain-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sensitive</a:t>
            </a:r>
            <a:r>
              <a:rPr dirty="0" sz="1400" spc="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initialization.</a:t>
            </a:r>
            <a:endParaRPr sz="1400">
              <a:latin typeface="Roboto"/>
              <a:cs typeface="Roboto"/>
            </a:endParaRPr>
          </a:p>
          <a:p>
            <a:pPr algn="just" marL="295910" marR="5080" indent="43815">
              <a:lnSpc>
                <a:spcPct val="133900"/>
              </a:lnSpc>
              <a:spcBef>
                <a:spcPts val="450"/>
              </a:spcBef>
            </a:pP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Implement</a:t>
            </a:r>
            <a:r>
              <a:rPr dirty="0" sz="14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75">
                <a:solidFill>
                  <a:srgbClr val="15203F"/>
                </a:solidFill>
                <a:latin typeface="Roboto"/>
                <a:cs typeface="Roboto"/>
              </a:rPr>
              <a:t>test-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time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 augmentation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(TTA)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snapshot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ensembling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for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prediction</a:t>
            </a:r>
            <a:r>
              <a:rPr dirty="0" sz="140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stability.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762875" y="2114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762875" y="33051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7762875" y="42195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707909" y="1464627"/>
            <a:ext cx="2920365" cy="3165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spc="50" b="1">
                <a:solidFill>
                  <a:srgbClr val="3157B7"/>
                </a:solidFill>
                <a:latin typeface="Cambria"/>
                <a:cs typeface="Cambria"/>
              </a:rPr>
              <a:t>Clinical-</a:t>
            </a:r>
            <a:r>
              <a:rPr dirty="0" sz="2100" spc="-10" b="1">
                <a:solidFill>
                  <a:srgbClr val="3157B7"/>
                </a:solidFill>
                <a:latin typeface="Cambria"/>
                <a:cs typeface="Cambria"/>
              </a:rPr>
              <a:t>Oriented:</a:t>
            </a:r>
            <a:endParaRPr sz="2100">
              <a:latin typeface="Cambria"/>
              <a:cs typeface="Cambria"/>
            </a:endParaRPr>
          </a:p>
          <a:p>
            <a:pPr marL="295910" marR="407034">
              <a:lnSpc>
                <a:spcPct val="132400"/>
              </a:lnSpc>
              <a:spcBef>
                <a:spcPts val="1160"/>
              </a:spcBef>
            </a:pP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Evaluate</a:t>
            </a:r>
            <a:r>
              <a:rPr dirty="0" sz="140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segmentation performance</a:t>
            </a:r>
            <a:r>
              <a:rPr dirty="0" sz="140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using</a:t>
            </a:r>
            <a:r>
              <a:rPr dirty="0" sz="140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clinically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relevant</a:t>
            </a:r>
            <a:r>
              <a:rPr dirty="0" sz="140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metrics</a:t>
            </a:r>
            <a:r>
              <a:rPr dirty="0" sz="140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(Dice,</a:t>
            </a:r>
            <a:r>
              <a:rPr dirty="0" sz="140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IoU,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Sensitivity).</a:t>
            </a:r>
            <a:endParaRPr sz="1400">
              <a:latin typeface="Roboto"/>
              <a:cs typeface="Roboto"/>
            </a:endParaRPr>
          </a:p>
          <a:p>
            <a:pPr algn="just" marL="295910" marR="5080">
              <a:lnSpc>
                <a:spcPct val="133900"/>
              </a:lnSpc>
              <a:spcBef>
                <a:spcPts val="450"/>
              </a:spcBef>
            </a:pP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Compute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pneumothorax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severity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using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area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ratios</a:t>
            </a:r>
            <a:r>
              <a:rPr dirty="0" sz="140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correlating</a:t>
            </a:r>
            <a:r>
              <a:rPr dirty="0" sz="140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with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standard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guidelines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(BTS,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ACCP).</a:t>
            </a:r>
            <a:endParaRPr sz="1400">
              <a:latin typeface="Roboto"/>
              <a:cs typeface="Roboto"/>
            </a:endParaRPr>
          </a:p>
          <a:p>
            <a:pPr algn="just" marL="295910" marR="181610">
              <a:lnSpc>
                <a:spcPct val="133900"/>
              </a:lnSpc>
              <a:spcBef>
                <a:spcPts val="455"/>
              </a:spcBef>
            </a:pP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Enable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interpretability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through </a:t>
            </a:r>
            <a:r>
              <a:rPr dirty="0" sz="1400" spc="-20">
                <a:solidFill>
                  <a:srgbClr val="15203F"/>
                </a:solidFill>
                <a:latin typeface="Roboto"/>
                <a:cs typeface="Roboto"/>
              </a:rPr>
              <a:t>visual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overlays</a:t>
            </a:r>
            <a:r>
              <a:rPr dirty="0" sz="140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40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15203F"/>
                </a:solidFill>
                <a:latin typeface="Roboto"/>
                <a:cs typeface="Roboto"/>
              </a:rPr>
              <a:t>radiologists.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15" name="object 15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66" y="480885"/>
            <a:ext cx="4570730" cy="3022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30"/>
              <a:t>Why</a:t>
            </a:r>
            <a:r>
              <a:rPr dirty="0" sz="1800" spc="65"/>
              <a:t> </a:t>
            </a:r>
            <a:r>
              <a:rPr dirty="0" sz="1800" spc="135"/>
              <a:t>CNNs</a:t>
            </a:r>
            <a:r>
              <a:rPr dirty="0" sz="1800" spc="70"/>
              <a:t> </a:t>
            </a:r>
            <a:r>
              <a:rPr dirty="0" sz="1800"/>
              <a:t>in</a:t>
            </a:r>
            <a:r>
              <a:rPr dirty="0" sz="1800" spc="70"/>
              <a:t> </a:t>
            </a:r>
            <a:r>
              <a:rPr dirty="0" sz="1800" spc="65"/>
              <a:t>Medical </a:t>
            </a:r>
            <a:r>
              <a:rPr dirty="0" sz="1800" spc="50"/>
              <a:t>Image</a:t>
            </a:r>
            <a:r>
              <a:rPr dirty="0" sz="1800" spc="70"/>
              <a:t> </a:t>
            </a:r>
            <a:r>
              <a:rPr dirty="0" sz="1800" spc="-10"/>
              <a:t>Processing?</a:t>
            </a:r>
            <a:endParaRPr sz="1800"/>
          </a:p>
        </p:txBody>
      </p:sp>
      <p:sp>
        <p:nvSpPr>
          <p:cNvPr id="3" name="object 3" descr=""/>
          <p:cNvSpPr txBox="1"/>
          <p:nvPr/>
        </p:nvSpPr>
        <p:spPr>
          <a:xfrm>
            <a:off x="607466" y="1012437"/>
            <a:ext cx="10092690" cy="463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95"/>
              </a:spcBef>
            </a:pPr>
            <a:r>
              <a:rPr dirty="0" sz="1350" spc="175">
                <a:solidFill>
                  <a:srgbClr val="5E97F1"/>
                </a:solidFill>
                <a:latin typeface="Cambria"/>
                <a:cs typeface="Cambria"/>
              </a:rPr>
              <a:t>A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55">
                <a:solidFill>
                  <a:srgbClr val="5E97F1"/>
                </a:solidFill>
                <a:latin typeface="Cambria"/>
                <a:cs typeface="Cambria"/>
              </a:rPr>
              <a:t>Convolutional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60">
                <a:solidFill>
                  <a:srgbClr val="5E97F1"/>
                </a:solidFill>
                <a:latin typeface="Cambria"/>
                <a:cs typeface="Cambria"/>
              </a:rPr>
              <a:t>Neural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65">
                <a:solidFill>
                  <a:srgbClr val="5E97F1"/>
                </a:solidFill>
                <a:latin typeface="Cambria"/>
                <a:cs typeface="Cambria"/>
              </a:rPr>
              <a:t>Network</a:t>
            </a:r>
            <a:r>
              <a:rPr dirty="0" sz="13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5E97F1"/>
                </a:solidFill>
                <a:latin typeface="Cambria"/>
                <a:cs typeface="Cambria"/>
              </a:rPr>
              <a:t>(CNN)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is </a:t>
            </a:r>
            <a:r>
              <a:rPr dirty="0" sz="1350" spc="85">
                <a:solidFill>
                  <a:srgbClr val="5E97F1"/>
                </a:solidFill>
                <a:latin typeface="Cambria"/>
                <a:cs typeface="Cambria"/>
              </a:rPr>
              <a:t>a</a:t>
            </a:r>
            <a:r>
              <a:rPr dirty="0" sz="13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5E97F1"/>
                </a:solidFill>
                <a:latin typeface="Cambria"/>
                <a:cs typeface="Cambria"/>
              </a:rPr>
              <a:t>deep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70">
                <a:solidFill>
                  <a:srgbClr val="5E97F1"/>
                </a:solidFill>
                <a:latin typeface="Cambria"/>
                <a:cs typeface="Cambria"/>
              </a:rPr>
              <a:t>learning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50">
                <a:solidFill>
                  <a:srgbClr val="5E97F1"/>
                </a:solidFill>
                <a:latin typeface="Cambria"/>
                <a:cs typeface="Cambria"/>
              </a:rPr>
              <a:t>architecture</a:t>
            </a:r>
            <a:r>
              <a:rPr dirty="0" sz="13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70">
                <a:solidFill>
                  <a:srgbClr val="5E97F1"/>
                </a:solidFill>
                <a:latin typeface="Cambria"/>
                <a:cs typeface="Cambria"/>
              </a:rPr>
              <a:t>designed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5E97F1"/>
                </a:solidFill>
                <a:latin typeface="Cambria"/>
                <a:cs typeface="Cambria"/>
              </a:rPr>
              <a:t>to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70">
                <a:solidFill>
                  <a:srgbClr val="5E97F1"/>
                </a:solidFill>
                <a:latin typeface="Cambria"/>
                <a:cs typeface="Cambria"/>
              </a:rPr>
              <a:t>automatically</a:t>
            </a:r>
            <a:r>
              <a:rPr dirty="0" sz="13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60">
                <a:solidFill>
                  <a:srgbClr val="5E97F1"/>
                </a:solidFill>
                <a:latin typeface="Cambria"/>
                <a:cs typeface="Cambria"/>
              </a:rPr>
              <a:t>learn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60">
                <a:solidFill>
                  <a:srgbClr val="5E97F1"/>
                </a:solidFill>
                <a:latin typeface="Cambria"/>
                <a:cs typeface="Cambria"/>
              </a:rPr>
              <a:t>spatial</a:t>
            </a:r>
            <a:r>
              <a:rPr dirty="0" sz="1350" spc="7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45">
                <a:solidFill>
                  <a:srgbClr val="5E97F1"/>
                </a:solidFill>
                <a:latin typeface="Cambria"/>
                <a:cs typeface="Cambria"/>
              </a:rPr>
              <a:t>patterns</a:t>
            </a:r>
            <a:r>
              <a:rPr dirty="0" sz="1350" spc="80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40">
                <a:solidFill>
                  <a:srgbClr val="5E97F1"/>
                </a:solidFill>
                <a:latin typeface="Cambria"/>
                <a:cs typeface="Cambria"/>
              </a:rPr>
              <a:t>from </a:t>
            </a:r>
            <a:r>
              <a:rPr dirty="0" sz="1350" spc="90">
                <a:solidFill>
                  <a:srgbClr val="5E97F1"/>
                </a:solidFill>
                <a:latin typeface="Cambria"/>
                <a:cs typeface="Cambria"/>
              </a:rPr>
              <a:t>images</a:t>
            </a:r>
            <a:r>
              <a:rPr dirty="0" sz="1350" spc="55">
                <a:solidFill>
                  <a:srgbClr val="5E97F1"/>
                </a:solidFill>
                <a:latin typeface="Cambria"/>
                <a:cs typeface="Cambria"/>
              </a:rPr>
              <a:t> </a:t>
            </a:r>
            <a:r>
              <a:rPr dirty="0" sz="1350" spc="85">
                <a:solidFill>
                  <a:srgbClr val="5E97F1"/>
                </a:solidFill>
                <a:latin typeface="Cambria"/>
                <a:cs typeface="Cambria"/>
              </a:rPr>
              <a:t>using</a:t>
            </a:r>
            <a:r>
              <a:rPr dirty="0" sz="1350" spc="60">
                <a:solidFill>
                  <a:srgbClr val="5E97F1"/>
                </a:solidFill>
                <a:latin typeface="Cambria"/>
                <a:cs typeface="Cambria"/>
              </a:rPr>
              <a:t> convolutional </a:t>
            </a:r>
            <a:r>
              <a:rPr dirty="0" sz="1350" spc="35">
                <a:solidFill>
                  <a:srgbClr val="5E97F1"/>
                </a:solidFill>
                <a:latin typeface="Cambria"/>
                <a:cs typeface="Cambria"/>
              </a:rPr>
              <a:t>filters.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8175" y="24860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7622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30289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2956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35718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1520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07466" y="1986311"/>
            <a:ext cx="7775575" cy="16941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10" b="1">
                <a:solidFill>
                  <a:srgbClr val="3157B7"/>
                </a:solidFill>
                <a:latin typeface="Cambria"/>
                <a:cs typeface="Cambria"/>
              </a:rPr>
              <a:t>Advantages</a:t>
            </a:r>
            <a:r>
              <a:rPr dirty="0" sz="1350" spc="16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50" spc="10" b="1">
                <a:solidFill>
                  <a:srgbClr val="3157B7"/>
                </a:solidFill>
                <a:latin typeface="Cambria"/>
                <a:cs typeface="Cambria"/>
              </a:rPr>
              <a:t>in</a:t>
            </a:r>
            <a:r>
              <a:rPr dirty="0" sz="1350" spc="16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50" spc="45" b="1">
                <a:solidFill>
                  <a:srgbClr val="3157B7"/>
                </a:solidFill>
                <a:latin typeface="Cambria"/>
                <a:cs typeface="Cambria"/>
              </a:rPr>
              <a:t>Medical</a:t>
            </a:r>
            <a:r>
              <a:rPr dirty="0" sz="1350" spc="160" b="1">
                <a:solidFill>
                  <a:srgbClr val="3157B7"/>
                </a:solidFill>
                <a:latin typeface="Cambria"/>
                <a:cs typeface="Cambria"/>
              </a:rPr>
              <a:t> </a:t>
            </a:r>
            <a:r>
              <a:rPr dirty="0" sz="1350" spc="-10" b="1">
                <a:solidFill>
                  <a:srgbClr val="3157B7"/>
                </a:solidFill>
                <a:latin typeface="Cambria"/>
                <a:cs typeface="Cambria"/>
              </a:rPr>
              <a:t>Imaging</a:t>
            </a:r>
            <a:endParaRPr sz="13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Cambria"/>
              <a:cs typeface="Cambria"/>
            </a:endParaRPr>
          </a:p>
          <a:p>
            <a:pPr marL="242570">
              <a:lnSpc>
                <a:spcPct val="100000"/>
              </a:lnSpc>
            </a:pP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Local</a:t>
            </a:r>
            <a:r>
              <a:rPr dirty="0" sz="1100" spc="6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Feature</a:t>
            </a:r>
            <a:r>
              <a:rPr dirty="0" sz="1100" spc="6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Extraction:</a:t>
            </a:r>
            <a:r>
              <a:rPr dirty="0" sz="1100" spc="6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Detects</a:t>
            </a:r>
            <a:r>
              <a:rPr dirty="0" sz="1100" spc="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fine</a:t>
            </a:r>
            <a:r>
              <a:rPr dirty="0" sz="1100" spc="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edges,</a:t>
            </a:r>
            <a:r>
              <a:rPr dirty="0" sz="1100" spc="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textures,</a:t>
            </a:r>
            <a:r>
              <a:rPr dirty="0" sz="1100" spc="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lesions,</a:t>
            </a:r>
            <a:r>
              <a:rPr dirty="0" sz="1100" spc="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anatomical</a:t>
            </a:r>
            <a:r>
              <a:rPr dirty="0" sz="1100" spc="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boundaries.</a:t>
            </a:r>
            <a:endParaRPr sz="1100">
              <a:latin typeface="Roboto"/>
              <a:cs typeface="Roboto"/>
            </a:endParaRPr>
          </a:p>
          <a:p>
            <a:pPr marL="242570">
              <a:lnSpc>
                <a:spcPct val="100000"/>
              </a:lnSpc>
              <a:spcBef>
                <a:spcPts val="855"/>
              </a:spcBef>
            </a:pP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Hierarchical</a:t>
            </a:r>
            <a:r>
              <a:rPr dirty="0" sz="1100" spc="8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Representation:</a:t>
            </a:r>
            <a:r>
              <a:rPr dirty="0" sz="1100" spc="8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Learns</a:t>
            </a:r>
            <a:r>
              <a:rPr dirty="0" sz="11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35">
                <a:solidFill>
                  <a:srgbClr val="15203F"/>
                </a:solidFill>
                <a:latin typeface="Roboto"/>
                <a:cs typeface="Roboto"/>
              </a:rPr>
              <a:t>organ-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level</a:t>
            </a:r>
            <a:r>
              <a:rPr dirty="0" sz="11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20">
                <a:solidFill>
                  <a:srgbClr val="15203F"/>
                </a:solidFill>
                <a:latin typeface="Roboto"/>
                <a:cs typeface="Roboto"/>
              </a:rPr>
              <a:t>abnormality-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level</a:t>
            </a:r>
            <a:r>
              <a:rPr dirty="0" sz="11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structures</a:t>
            </a:r>
            <a:r>
              <a:rPr dirty="0" sz="1100" spc="8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across</a:t>
            </a:r>
            <a:r>
              <a:rPr dirty="0" sz="11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deeper</a:t>
            </a:r>
            <a:r>
              <a:rPr dirty="0" sz="11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layers.</a:t>
            </a:r>
            <a:endParaRPr sz="1100">
              <a:latin typeface="Roboto"/>
              <a:cs typeface="Roboto"/>
            </a:endParaRPr>
          </a:p>
          <a:p>
            <a:pPr marL="242570">
              <a:lnSpc>
                <a:spcPct val="100000"/>
              </a:lnSpc>
              <a:spcBef>
                <a:spcPts val="780"/>
              </a:spcBef>
            </a:pP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Robust</a:t>
            </a:r>
            <a:r>
              <a:rPr dirty="0" sz="1100" spc="5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100" spc="5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Variability:</a:t>
            </a:r>
            <a:r>
              <a:rPr dirty="0" sz="1100" spc="5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Handles</a:t>
            </a:r>
            <a:r>
              <a:rPr dirty="0" sz="11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noise,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contrast</a:t>
            </a:r>
            <a:r>
              <a:rPr dirty="0" sz="11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changes,</a:t>
            </a:r>
            <a:r>
              <a:rPr dirty="0" sz="11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patient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posture</a:t>
            </a:r>
            <a:r>
              <a:rPr dirty="0" sz="11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differences,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1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imaging</a:t>
            </a:r>
            <a:r>
              <a:rPr dirty="0" sz="1100" spc="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artifacts.</a:t>
            </a:r>
            <a:endParaRPr sz="1100">
              <a:latin typeface="Roboto"/>
              <a:cs typeface="Roboto"/>
            </a:endParaRPr>
          </a:p>
          <a:p>
            <a:pPr marL="242570">
              <a:lnSpc>
                <a:spcPct val="100000"/>
              </a:lnSpc>
              <a:spcBef>
                <a:spcPts val="780"/>
              </a:spcBef>
            </a:pP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Parameter</a:t>
            </a:r>
            <a:r>
              <a:rPr dirty="0" sz="1100" spc="7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Efficiency:</a:t>
            </a:r>
            <a:r>
              <a:rPr dirty="0" sz="1100" spc="7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Weight</a:t>
            </a:r>
            <a:r>
              <a:rPr dirty="0" sz="1100" spc="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sharing</a:t>
            </a:r>
            <a:r>
              <a:rPr dirty="0" sz="1100" spc="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reduces</a:t>
            </a:r>
            <a:r>
              <a:rPr dirty="0" sz="11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parameters,</a:t>
            </a:r>
            <a:r>
              <a:rPr dirty="0" sz="1100" spc="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making</a:t>
            </a:r>
            <a:r>
              <a:rPr dirty="0" sz="1100" spc="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CNNs</a:t>
            </a:r>
            <a:r>
              <a:rPr dirty="0" sz="1100" spc="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effective</a:t>
            </a:r>
            <a:r>
              <a:rPr dirty="0" sz="11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even</a:t>
            </a:r>
            <a:r>
              <a:rPr dirty="0" sz="1100" spc="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100" spc="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limited</a:t>
            </a:r>
            <a:r>
              <a:rPr dirty="0" sz="1100" spc="7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medical</a:t>
            </a:r>
            <a:r>
              <a:rPr dirty="0" sz="1100" spc="8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datasets.</a:t>
            </a:r>
            <a:endParaRPr sz="1100">
              <a:latin typeface="Roboto"/>
              <a:cs typeface="Roboto"/>
            </a:endParaRPr>
          </a:p>
          <a:p>
            <a:pPr marL="242570">
              <a:lnSpc>
                <a:spcPct val="100000"/>
              </a:lnSpc>
              <a:spcBef>
                <a:spcPts val="855"/>
              </a:spcBef>
            </a:pP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Consistency</a:t>
            </a:r>
            <a:r>
              <a:rPr dirty="0" sz="1100" spc="5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&amp;</a:t>
            </a:r>
            <a:r>
              <a:rPr dirty="0" sz="1100" spc="5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b="1">
                <a:solidFill>
                  <a:srgbClr val="15203F"/>
                </a:solidFill>
                <a:latin typeface="Roboto"/>
                <a:cs typeface="Roboto"/>
              </a:rPr>
              <a:t>Objectivity:</a:t>
            </a:r>
            <a:r>
              <a:rPr dirty="0" sz="1100" spc="5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Produces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reproducible,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unbiased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results,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reducing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human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15203F"/>
                </a:solidFill>
                <a:latin typeface="Roboto"/>
                <a:cs typeface="Roboto"/>
              </a:rPr>
              <a:t>interpretation</a:t>
            </a:r>
            <a:r>
              <a:rPr dirty="0" sz="1100" spc="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15203F"/>
                </a:solidFill>
                <a:latin typeface="Roboto"/>
                <a:cs typeface="Roboto"/>
              </a:rPr>
              <a:t>errors.</a:t>
            </a:r>
            <a:endParaRPr sz="1100">
              <a:latin typeface="Roboto"/>
              <a:cs typeface="Roboto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300" y="3829050"/>
            <a:ext cx="6629399" cy="1790700"/>
          </a:xfrm>
          <a:prstGeom prst="rect">
            <a:avLst/>
          </a:prstGeom>
        </p:spPr>
      </p:pic>
      <p:pic>
        <p:nvPicPr>
          <p:cNvPr id="11" name="object 11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157B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2025-12-23T10:22:16Z</dcterms:created>
  <dcterms:modified xsi:type="dcterms:W3CDTF">2025-12-23T10:22:16Z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2025-12-04T00:00:00Z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2025-12-23T00:00:00Z</vt:filetime>
  </property>
  <property fmtid="{D5CDD505-2E9C-101B-9397-08002B2CF9AE}" pid="5" name="Producer">
    <vt:lpwstr>GPL Ghostscript 9.56.1</vt:lpwstr>
  </property>
</Properties>
</file>